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4" r:id="rId4"/>
  </p:sldMasterIdLst>
  <p:notesMasterIdLst>
    <p:notesMasterId r:id="rId73"/>
  </p:notesMasterIdLst>
  <p:handoutMasterIdLst>
    <p:handoutMasterId r:id="rId74"/>
  </p:handoutMasterIdLst>
  <p:sldIdLst>
    <p:sldId id="270" r:id="rId5"/>
    <p:sldId id="438" r:id="rId6"/>
    <p:sldId id="375" r:id="rId7"/>
    <p:sldId id="271" r:id="rId8"/>
    <p:sldId id="272" r:id="rId9"/>
    <p:sldId id="274" r:id="rId10"/>
    <p:sldId id="275" r:id="rId11"/>
    <p:sldId id="368" r:id="rId12"/>
    <p:sldId id="383" r:id="rId13"/>
    <p:sldId id="281" r:id="rId14"/>
    <p:sldId id="282" r:id="rId15"/>
    <p:sldId id="283" r:id="rId16"/>
    <p:sldId id="388" r:id="rId17"/>
    <p:sldId id="284" r:id="rId18"/>
    <p:sldId id="285" r:id="rId19"/>
    <p:sldId id="286" r:id="rId20"/>
    <p:sldId id="291" r:id="rId21"/>
    <p:sldId id="295" r:id="rId22"/>
    <p:sldId id="389" r:id="rId23"/>
    <p:sldId id="390" r:id="rId24"/>
    <p:sldId id="432" r:id="rId25"/>
    <p:sldId id="433" r:id="rId26"/>
    <p:sldId id="391" r:id="rId27"/>
    <p:sldId id="392" r:id="rId28"/>
    <p:sldId id="393" r:id="rId29"/>
    <p:sldId id="394" r:id="rId30"/>
    <p:sldId id="395" r:id="rId31"/>
    <p:sldId id="396" r:id="rId32"/>
    <p:sldId id="397" r:id="rId33"/>
    <p:sldId id="398" r:id="rId34"/>
    <p:sldId id="400" r:id="rId35"/>
    <p:sldId id="401" r:id="rId36"/>
    <p:sldId id="402" r:id="rId37"/>
    <p:sldId id="403" r:id="rId38"/>
    <p:sldId id="404" r:id="rId39"/>
    <p:sldId id="405" r:id="rId40"/>
    <p:sldId id="406" r:id="rId41"/>
    <p:sldId id="407" r:id="rId42"/>
    <p:sldId id="408" r:id="rId43"/>
    <p:sldId id="409" r:id="rId44"/>
    <p:sldId id="410" r:id="rId45"/>
    <p:sldId id="411" r:id="rId46"/>
    <p:sldId id="412" r:id="rId47"/>
    <p:sldId id="415" r:id="rId48"/>
    <p:sldId id="434" r:id="rId49"/>
    <p:sldId id="436" r:id="rId50"/>
    <p:sldId id="437" r:id="rId51"/>
    <p:sldId id="416" r:id="rId52"/>
    <p:sldId id="417" r:id="rId53"/>
    <p:sldId id="418" r:id="rId54"/>
    <p:sldId id="419" r:id="rId55"/>
    <p:sldId id="420" r:id="rId56"/>
    <p:sldId id="422" r:id="rId57"/>
    <p:sldId id="423" r:id="rId58"/>
    <p:sldId id="424" r:id="rId59"/>
    <p:sldId id="425" r:id="rId60"/>
    <p:sldId id="426" r:id="rId61"/>
    <p:sldId id="427" r:id="rId62"/>
    <p:sldId id="428" r:id="rId63"/>
    <p:sldId id="429" r:id="rId64"/>
    <p:sldId id="430" r:id="rId65"/>
    <p:sldId id="431" r:id="rId66"/>
    <p:sldId id="297" r:id="rId67"/>
    <p:sldId id="298" r:id="rId68"/>
    <p:sldId id="299" r:id="rId69"/>
    <p:sldId id="300" r:id="rId70"/>
    <p:sldId id="376" r:id="rId71"/>
    <p:sldId id="365" r:id="rId72"/>
  </p:sldIdLst>
  <p:sldSz cx="12192000" cy="6858000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8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920" autoAdjust="0"/>
  </p:normalViewPr>
  <p:slideViewPr>
    <p:cSldViewPr>
      <p:cViewPr varScale="1">
        <p:scale>
          <a:sx n="51" d="100"/>
          <a:sy n="51" d="100"/>
        </p:scale>
        <p:origin x="75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18906"/>
    </p:cViewPr>
  </p:sorterViewPr>
  <p:notesViewPr>
    <p:cSldViewPr>
      <p:cViewPr varScale="1">
        <p:scale>
          <a:sx n="70" d="100"/>
          <a:sy n="70" d="100"/>
        </p:scale>
        <p:origin x="190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notesMaster" Target="notesMasters/notesMaster1.xml"/><Relationship Id="rId78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viewProps" Target="view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9.xml"/><Relationship Id="rId1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151CCA-935F-4C2F-857B-8487BA95C4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8DE6EF6-E747-45D7-BFB1-6776E4192054}">
      <dgm:prSet custT="1"/>
      <dgm:spPr>
        <a:solidFill>
          <a:schemeClr val="bg1"/>
        </a:solidFill>
      </dgm:spPr>
      <dgm:t>
        <a:bodyPr/>
        <a:lstStyle/>
        <a:p>
          <a:pPr algn="just" rtl="0">
            <a:lnSpc>
              <a:spcPct val="150000"/>
            </a:lnSpc>
          </a:pPr>
          <a:r>
            <a:rPr lang="pt-B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 Contabilidade Pública no Brasil continua no contexto do processo de harmonização das normas contábeis aos padrões da contabilidade internacional, o denominado “Processo de Convergência”, sob a orientação do Conselho Federal de Contabilidade que é detentor, entre outras,  da competência legal para editar as Normas Brasileiras de Contabilidade de natureza técnica e profissional. </a:t>
          </a:r>
        </a:p>
      </dgm:t>
    </dgm:pt>
    <dgm:pt modelId="{62A48E7A-5C64-4534-BBA3-7B243574C08E}" type="parTrans" cxnId="{FE997FED-CA4A-42C0-AA21-AA1DCB52E94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6DC4648-E8E7-428E-92BE-9EED03C22708}" type="sibTrans" cxnId="{FE997FED-CA4A-42C0-AA21-AA1DCB52E94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F80F45D5-13B1-4970-A89A-CF4A6715AC81}" type="pres">
      <dgm:prSet presAssocID="{15151CCA-935F-4C2F-857B-8487BA95C4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00F2AF4-691B-4C71-83D8-AA507412F46B}" type="pres">
      <dgm:prSet presAssocID="{F8DE6EF6-E747-45D7-BFB1-6776E4192054}" presName="parentText" presStyleLbl="node1" presStyleIdx="0" presStyleCnt="1" custScaleY="15865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ED0E39E-4E46-465D-A51C-06DD690CAC6B}" type="presOf" srcId="{15151CCA-935F-4C2F-857B-8487BA95C43F}" destId="{F80F45D5-13B1-4970-A89A-CF4A6715AC81}" srcOrd="0" destOrd="0" presId="urn:microsoft.com/office/officeart/2005/8/layout/vList2"/>
    <dgm:cxn modelId="{FE997FED-CA4A-42C0-AA21-AA1DCB52E944}" srcId="{15151CCA-935F-4C2F-857B-8487BA95C43F}" destId="{F8DE6EF6-E747-45D7-BFB1-6776E4192054}" srcOrd="0" destOrd="0" parTransId="{62A48E7A-5C64-4534-BBA3-7B243574C08E}" sibTransId="{36DC4648-E8E7-428E-92BE-9EED03C22708}"/>
    <dgm:cxn modelId="{79108833-9986-4627-88DA-0AF815E2B8F3}" type="presOf" srcId="{F8DE6EF6-E747-45D7-BFB1-6776E4192054}" destId="{800F2AF4-691B-4C71-83D8-AA507412F46B}" srcOrd="0" destOrd="0" presId="urn:microsoft.com/office/officeart/2005/8/layout/vList2"/>
    <dgm:cxn modelId="{B013A3A7-C704-4C28-BF07-0CEEB02B5067}" type="presParOf" srcId="{F80F45D5-13B1-4970-A89A-CF4A6715AC81}" destId="{800F2AF4-691B-4C71-83D8-AA507412F4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A1D511-76D2-4449-8A4C-91F67272B1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8485E63-DC8D-4289-8C60-8D60A2D843B6}">
      <dgm:prSet custT="1"/>
      <dgm:spPr>
        <a:solidFill>
          <a:schemeClr val="bg1"/>
        </a:solidFill>
      </dgm:spPr>
      <dgm:t>
        <a:bodyPr/>
        <a:lstStyle/>
        <a:p>
          <a:pPr algn="just" rtl="0">
            <a:lnSpc>
              <a:spcPct val="150000"/>
            </a:lnSpc>
          </a:pPr>
          <a:r>
            <a:rPr lang="pt-B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 Brasil optou por adotar as orientações e recomendações técnicas trazidas pelas IPSAS  - </a:t>
          </a:r>
          <a:r>
            <a:rPr lang="pt-BR" sz="2800" b="0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International</a:t>
          </a:r>
          <a:r>
            <a:rPr lang="pt-BR" sz="28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pt-BR" sz="2800" b="0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Public</a:t>
          </a:r>
          <a:r>
            <a:rPr lang="pt-BR" sz="28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Sector </a:t>
          </a:r>
          <a:r>
            <a:rPr lang="pt-BR" sz="2800" b="0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Accounting</a:t>
          </a:r>
          <a:r>
            <a:rPr lang="pt-BR" sz="28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Standards </a:t>
          </a:r>
          <a:r>
            <a:rPr lang="pt-B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Normas Contábeis Internacionais do Setor Público, editadas pela  IFAC - Federação </a:t>
          </a:r>
          <a:r>
            <a:rPr lang="pt-BR" sz="28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Internacional de Contadores  - </a:t>
          </a:r>
          <a:r>
            <a:rPr lang="pt-BR" sz="2800" b="0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International</a:t>
          </a:r>
          <a:r>
            <a:rPr lang="pt-BR" sz="28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pt-BR" sz="2800" b="0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Federation</a:t>
          </a:r>
          <a:r>
            <a:rPr lang="pt-BR" sz="28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pt-BR" sz="2800" b="0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of</a:t>
          </a:r>
          <a:r>
            <a:rPr lang="pt-BR" sz="28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pt-BR" sz="2800" b="0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Accountants</a:t>
          </a:r>
          <a:r>
            <a:rPr lang="pt-BR" sz="28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pt-BR" sz="2800" b="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B601C05-649A-499D-AC07-105A264D777F}" type="sibTrans" cxnId="{FC457521-2115-4FA5-BA3E-31660B3B3221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93A9A7F-7E5A-40CD-9073-2A730B51F778}" type="parTrans" cxnId="{FC457521-2115-4FA5-BA3E-31660B3B3221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E5F0AE9-F91C-493C-8655-409EAC55123E}" type="pres">
      <dgm:prSet presAssocID="{1AA1D511-76D2-4449-8A4C-91F67272B1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F73D871-84D6-4341-AAE5-A16E7094D021}" type="pres">
      <dgm:prSet presAssocID="{38485E63-DC8D-4289-8C60-8D60A2D843B6}" presName="parentText" presStyleLbl="node1" presStyleIdx="0" presStyleCnt="1" custScaleY="12626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AFDA0E9-E4D1-4B14-96BE-33BE961F5E4B}" type="presOf" srcId="{1AA1D511-76D2-4449-8A4C-91F67272B17A}" destId="{DE5F0AE9-F91C-493C-8655-409EAC55123E}" srcOrd="0" destOrd="0" presId="urn:microsoft.com/office/officeart/2005/8/layout/vList2"/>
    <dgm:cxn modelId="{FC457521-2115-4FA5-BA3E-31660B3B3221}" srcId="{1AA1D511-76D2-4449-8A4C-91F67272B17A}" destId="{38485E63-DC8D-4289-8C60-8D60A2D843B6}" srcOrd="0" destOrd="0" parTransId="{293A9A7F-7E5A-40CD-9073-2A730B51F778}" sibTransId="{0B601C05-649A-499D-AC07-105A264D777F}"/>
    <dgm:cxn modelId="{12D62AC4-334A-4FAC-9A46-62F0D107FD76}" type="presOf" srcId="{38485E63-DC8D-4289-8C60-8D60A2D843B6}" destId="{5F73D871-84D6-4341-AAE5-A16E7094D021}" srcOrd="0" destOrd="0" presId="urn:microsoft.com/office/officeart/2005/8/layout/vList2"/>
    <dgm:cxn modelId="{152256A4-5FEC-4018-998B-8E21564A08E8}" type="presParOf" srcId="{DE5F0AE9-F91C-493C-8655-409EAC55123E}" destId="{5F73D871-84D6-4341-AAE5-A16E7094D021}" srcOrd="0" destOrd="0" presId="urn:microsoft.com/office/officeart/2005/8/layout/vList2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E42173-B71E-412A-B042-0348FAFD46E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A8CFD40-D452-42B2-B47D-AC5FA643DD3E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rtl="0"/>
          <a:r>
            <a:rPr lang="pt-B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Contribuições (</a:t>
          </a:r>
          <a:r>
            <a:rPr lang="pt-BR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 ente, servidores, aposentados e pensionistas)</a:t>
          </a:r>
          <a:endParaRPr lang="pt-BR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2D46AA-3C2F-4012-A7DE-530FCFE03EDC}" type="parTrans" cxnId="{AF2B75D8-D3C8-44A4-B850-65038CBF8B6A}">
      <dgm:prSet/>
      <dgm:spPr/>
      <dgm:t>
        <a:bodyPr/>
        <a:lstStyle/>
        <a:p>
          <a:endParaRPr lang="pt-BR"/>
        </a:p>
      </dgm:t>
    </dgm:pt>
    <dgm:pt modelId="{D4224B74-284C-4175-8106-6BA7607400E5}" type="sibTrans" cxnId="{AF2B75D8-D3C8-44A4-B850-65038CBF8B6A}">
      <dgm:prSet/>
      <dgm:spPr/>
      <dgm:t>
        <a:bodyPr/>
        <a:lstStyle/>
        <a:p>
          <a:endParaRPr lang="pt-BR"/>
        </a:p>
      </dgm:t>
    </dgm:pt>
    <dgm:pt modelId="{46B5170F-FBA6-45EA-B7E1-6C091957AF76}" type="pres">
      <dgm:prSet presAssocID="{EEE42173-B71E-412A-B042-0348FAFD46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3B2ADA7-28F3-4B74-90BB-B3B1F06AEB7B}" type="pres">
      <dgm:prSet presAssocID="{4A8CFD40-D452-42B2-B47D-AC5FA643DD3E}" presName="parentText" presStyleLbl="node1" presStyleIdx="0" presStyleCnt="1" custLinFactNeighborY="919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F2B75D8-D3C8-44A4-B850-65038CBF8B6A}" srcId="{EEE42173-B71E-412A-B042-0348FAFD46E5}" destId="{4A8CFD40-D452-42B2-B47D-AC5FA643DD3E}" srcOrd="0" destOrd="0" parTransId="{922D46AA-3C2F-4012-A7DE-530FCFE03EDC}" sibTransId="{D4224B74-284C-4175-8106-6BA7607400E5}"/>
    <dgm:cxn modelId="{47558E4B-BF40-4041-95A2-7DE226054654}" type="presOf" srcId="{4A8CFD40-D452-42B2-B47D-AC5FA643DD3E}" destId="{63B2ADA7-28F3-4B74-90BB-B3B1F06AEB7B}" srcOrd="0" destOrd="0" presId="urn:microsoft.com/office/officeart/2005/8/layout/vList2"/>
    <dgm:cxn modelId="{559E268A-8DF6-4F3E-9A5C-7EE22A1F03B3}" type="presOf" srcId="{EEE42173-B71E-412A-B042-0348FAFD46E5}" destId="{46B5170F-FBA6-45EA-B7E1-6C091957AF76}" srcOrd="0" destOrd="0" presId="urn:microsoft.com/office/officeart/2005/8/layout/vList2"/>
    <dgm:cxn modelId="{C561DF2B-5D56-4EE2-BE23-A8A8C559AD2C}" type="presParOf" srcId="{46B5170F-FBA6-45EA-B7E1-6C091957AF76}" destId="{63B2ADA7-28F3-4B74-90BB-B3B1F06AEB7B}" srcOrd="0" destOrd="0" presId="urn:microsoft.com/office/officeart/2005/8/layout/vList2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E42173-B71E-412A-B042-0348FAFD46E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A8CFD40-D452-42B2-B47D-AC5FA643DD3E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rtl="0"/>
          <a:r>
            <a:rPr lang="pt-BR" sz="20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Rendimentos </a:t>
          </a:r>
          <a:r>
            <a:rPr lang="pt-BR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das</a:t>
          </a:r>
          <a:r>
            <a:rPr lang="pt-BR" sz="20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aplicações financeiras e investimentos patrimoniais</a:t>
          </a:r>
          <a:endParaRPr lang="pt-BR" sz="2000" i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2D46AA-3C2F-4012-A7DE-530FCFE03EDC}" type="parTrans" cxnId="{AF2B75D8-D3C8-44A4-B850-65038CBF8B6A}">
      <dgm:prSet/>
      <dgm:spPr/>
      <dgm:t>
        <a:bodyPr/>
        <a:lstStyle/>
        <a:p>
          <a:endParaRPr lang="pt-BR" sz="2000">
            <a:latin typeface="Times New Roman" pitchFamily="18" charset="0"/>
            <a:cs typeface="Times New Roman" pitchFamily="18" charset="0"/>
          </a:endParaRPr>
        </a:p>
      </dgm:t>
    </dgm:pt>
    <dgm:pt modelId="{D4224B74-284C-4175-8106-6BA7607400E5}" type="sibTrans" cxnId="{AF2B75D8-D3C8-44A4-B850-65038CBF8B6A}">
      <dgm:prSet/>
      <dgm:spPr/>
      <dgm:t>
        <a:bodyPr/>
        <a:lstStyle/>
        <a:p>
          <a:endParaRPr lang="pt-BR" sz="2000">
            <a:latin typeface="Times New Roman" pitchFamily="18" charset="0"/>
            <a:cs typeface="Times New Roman" pitchFamily="18" charset="0"/>
          </a:endParaRPr>
        </a:p>
      </dgm:t>
    </dgm:pt>
    <dgm:pt modelId="{46B5170F-FBA6-45EA-B7E1-6C091957AF76}" type="pres">
      <dgm:prSet presAssocID="{EEE42173-B71E-412A-B042-0348FAFD46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3B2ADA7-28F3-4B74-90BB-B3B1F06AEB7B}" type="pres">
      <dgm:prSet presAssocID="{4A8CFD40-D452-42B2-B47D-AC5FA643DD3E}" presName="parentText" presStyleLbl="node1" presStyleIdx="0" presStyleCnt="1" custLinFactNeighborX="-685" custLinFactNeighborY="6409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F2B75D8-D3C8-44A4-B850-65038CBF8B6A}" srcId="{EEE42173-B71E-412A-B042-0348FAFD46E5}" destId="{4A8CFD40-D452-42B2-B47D-AC5FA643DD3E}" srcOrd="0" destOrd="0" parTransId="{922D46AA-3C2F-4012-A7DE-530FCFE03EDC}" sibTransId="{D4224B74-284C-4175-8106-6BA7607400E5}"/>
    <dgm:cxn modelId="{27936A61-7602-4E25-82A4-8C86ECF3A421}" type="presOf" srcId="{4A8CFD40-D452-42B2-B47D-AC5FA643DD3E}" destId="{63B2ADA7-28F3-4B74-90BB-B3B1F06AEB7B}" srcOrd="0" destOrd="0" presId="urn:microsoft.com/office/officeart/2005/8/layout/vList2"/>
    <dgm:cxn modelId="{F66D0640-644F-4A5B-A52B-099D7B016FAA}" type="presOf" srcId="{EEE42173-B71E-412A-B042-0348FAFD46E5}" destId="{46B5170F-FBA6-45EA-B7E1-6C091957AF76}" srcOrd="0" destOrd="0" presId="urn:microsoft.com/office/officeart/2005/8/layout/vList2"/>
    <dgm:cxn modelId="{17C45145-091C-45B5-8316-5EE740ACC4D7}" type="presParOf" srcId="{46B5170F-FBA6-45EA-B7E1-6C091957AF76}" destId="{63B2ADA7-28F3-4B74-90BB-B3B1F06AEB7B}" srcOrd="0" destOrd="0" presId="urn:microsoft.com/office/officeart/2005/8/layout/vList2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E42173-B71E-412A-B042-0348FAFD46E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A8CFD40-D452-42B2-B47D-AC5FA643DD3E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algn="just" rtl="0"/>
          <a:r>
            <a:rPr lang="pt-BR" altLang="pt-BR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Recursos da compensação financeira previdenciária (</a:t>
          </a:r>
          <a:r>
            <a:rPr lang="pt-BR" altLang="pt-BR" sz="20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tem por finalidade ressarcir o regime instituidor do benefício dos valores recolhidos ao regime de origem do segurado</a:t>
          </a:r>
          <a:endParaRPr lang="pt-BR" sz="2000" dirty="0">
            <a:solidFill>
              <a:schemeClr val="tx1"/>
            </a:solidFill>
          </a:endParaRPr>
        </a:p>
      </dgm:t>
    </dgm:pt>
    <dgm:pt modelId="{922D46AA-3C2F-4012-A7DE-530FCFE03EDC}" type="parTrans" cxnId="{AF2B75D8-D3C8-44A4-B850-65038CBF8B6A}">
      <dgm:prSet/>
      <dgm:spPr/>
      <dgm:t>
        <a:bodyPr/>
        <a:lstStyle/>
        <a:p>
          <a:endParaRPr lang="pt-BR"/>
        </a:p>
      </dgm:t>
    </dgm:pt>
    <dgm:pt modelId="{D4224B74-284C-4175-8106-6BA7607400E5}" type="sibTrans" cxnId="{AF2B75D8-D3C8-44A4-B850-65038CBF8B6A}">
      <dgm:prSet/>
      <dgm:spPr/>
      <dgm:t>
        <a:bodyPr/>
        <a:lstStyle/>
        <a:p>
          <a:endParaRPr lang="pt-BR"/>
        </a:p>
      </dgm:t>
    </dgm:pt>
    <dgm:pt modelId="{46B5170F-FBA6-45EA-B7E1-6C091957AF76}" type="pres">
      <dgm:prSet presAssocID="{EEE42173-B71E-412A-B042-0348FAFD46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3B2ADA7-28F3-4B74-90BB-B3B1F06AEB7B}" type="pres">
      <dgm:prSet presAssocID="{4A8CFD40-D452-42B2-B47D-AC5FA643DD3E}" presName="parentText" presStyleLbl="node1" presStyleIdx="0" presStyleCnt="1" custScaleY="257883" custLinFactNeighborY="2880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F2B75D8-D3C8-44A4-B850-65038CBF8B6A}" srcId="{EEE42173-B71E-412A-B042-0348FAFD46E5}" destId="{4A8CFD40-D452-42B2-B47D-AC5FA643DD3E}" srcOrd="0" destOrd="0" parTransId="{922D46AA-3C2F-4012-A7DE-530FCFE03EDC}" sibTransId="{D4224B74-284C-4175-8106-6BA7607400E5}"/>
    <dgm:cxn modelId="{F63D8E5D-0B1D-427B-A0BC-EAC58781F967}" type="presOf" srcId="{4A8CFD40-D452-42B2-B47D-AC5FA643DD3E}" destId="{63B2ADA7-28F3-4B74-90BB-B3B1F06AEB7B}" srcOrd="0" destOrd="0" presId="urn:microsoft.com/office/officeart/2005/8/layout/vList2"/>
    <dgm:cxn modelId="{753F1526-28AE-4C14-8826-852D8D3C7533}" type="presOf" srcId="{EEE42173-B71E-412A-B042-0348FAFD46E5}" destId="{46B5170F-FBA6-45EA-B7E1-6C091957AF76}" srcOrd="0" destOrd="0" presId="urn:microsoft.com/office/officeart/2005/8/layout/vList2"/>
    <dgm:cxn modelId="{BD0234DD-CD62-43B7-9B41-BE5A9E17F6D7}" type="presParOf" srcId="{46B5170F-FBA6-45EA-B7E1-6C091957AF76}" destId="{63B2ADA7-28F3-4B74-90BB-B3B1F06AEB7B}" srcOrd="0" destOrd="0" presId="urn:microsoft.com/office/officeart/2005/8/layout/vList2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E42173-B71E-412A-B042-0348FAFD46E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A8CFD40-D452-42B2-B47D-AC5FA643DD3E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rtl="0"/>
          <a:r>
            <a:rPr lang="pt-B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Bens e direitos vinculados por lei à finalidade previdenciária</a:t>
          </a:r>
          <a:endParaRPr lang="pt-BR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2D46AA-3C2F-4012-A7DE-530FCFE03EDC}" type="parTrans" cxnId="{AF2B75D8-D3C8-44A4-B850-65038CBF8B6A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4224B74-284C-4175-8106-6BA7607400E5}" type="sibTrans" cxnId="{AF2B75D8-D3C8-44A4-B850-65038CBF8B6A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6B5170F-FBA6-45EA-B7E1-6C091957AF76}" type="pres">
      <dgm:prSet presAssocID="{EEE42173-B71E-412A-B042-0348FAFD46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3B2ADA7-28F3-4B74-90BB-B3B1F06AEB7B}" type="pres">
      <dgm:prSet presAssocID="{4A8CFD40-D452-42B2-B47D-AC5FA643DD3E}" presName="parentText" presStyleLbl="node1" presStyleIdx="0" presStyleCnt="1" custLinFactNeighborY="1560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F2B75D8-D3C8-44A4-B850-65038CBF8B6A}" srcId="{EEE42173-B71E-412A-B042-0348FAFD46E5}" destId="{4A8CFD40-D452-42B2-B47D-AC5FA643DD3E}" srcOrd="0" destOrd="0" parTransId="{922D46AA-3C2F-4012-A7DE-530FCFE03EDC}" sibTransId="{D4224B74-284C-4175-8106-6BA7607400E5}"/>
    <dgm:cxn modelId="{06074F48-9633-4500-9412-82F91FFAEFFA}" type="presOf" srcId="{EEE42173-B71E-412A-B042-0348FAFD46E5}" destId="{46B5170F-FBA6-45EA-B7E1-6C091957AF76}" srcOrd="0" destOrd="0" presId="urn:microsoft.com/office/officeart/2005/8/layout/vList2"/>
    <dgm:cxn modelId="{243136E6-A1B7-4689-8A87-EE8F4EFD51AC}" type="presOf" srcId="{4A8CFD40-D452-42B2-B47D-AC5FA643DD3E}" destId="{63B2ADA7-28F3-4B74-90BB-B3B1F06AEB7B}" srcOrd="0" destOrd="0" presId="urn:microsoft.com/office/officeart/2005/8/layout/vList2"/>
    <dgm:cxn modelId="{016C30FB-429B-489F-BD91-E76ED66F0781}" type="presParOf" srcId="{46B5170F-FBA6-45EA-B7E1-6C091957AF76}" destId="{63B2ADA7-28F3-4B74-90BB-B3B1F06AEB7B}" srcOrd="0" destOrd="0" presId="urn:microsoft.com/office/officeart/2005/8/layout/vList2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EE42173-B71E-412A-B042-0348FAFD46E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A8CFD40-D452-42B2-B47D-AC5FA643DD3E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rtl="0"/>
          <a:r>
            <a:rPr lang="pt-B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Demais ingressos de dotações previstas  no orçamento federal, estadual e municipal</a:t>
          </a:r>
          <a:endParaRPr lang="pt-BR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2D46AA-3C2F-4012-A7DE-530FCFE03EDC}" type="parTrans" cxnId="{AF2B75D8-D3C8-44A4-B850-65038CBF8B6A}">
      <dgm:prSet/>
      <dgm:spPr/>
      <dgm:t>
        <a:bodyPr/>
        <a:lstStyle/>
        <a:p>
          <a:endParaRPr lang="pt-BR"/>
        </a:p>
      </dgm:t>
    </dgm:pt>
    <dgm:pt modelId="{D4224B74-284C-4175-8106-6BA7607400E5}" type="sibTrans" cxnId="{AF2B75D8-D3C8-44A4-B850-65038CBF8B6A}">
      <dgm:prSet/>
      <dgm:spPr/>
      <dgm:t>
        <a:bodyPr/>
        <a:lstStyle/>
        <a:p>
          <a:endParaRPr lang="pt-BR"/>
        </a:p>
      </dgm:t>
    </dgm:pt>
    <dgm:pt modelId="{46B5170F-FBA6-45EA-B7E1-6C091957AF76}" type="pres">
      <dgm:prSet presAssocID="{EEE42173-B71E-412A-B042-0348FAFD46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3B2ADA7-28F3-4B74-90BB-B3B1F06AEB7B}" type="pres">
      <dgm:prSet presAssocID="{4A8CFD40-D452-42B2-B47D-AC5FA643DD3E}" presName="parentText" presStyleLbl="node1" presStyleIdx="0" presStyleCnt="1" custLinFactNeighborY="1560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F2B75D8-D3C8-44A4-B850-65038CBF8B6A}" srcId="{EEE42173-B71E-412A-B042-0348FAFD46E5}" destId="{4A8CFD40-D452-42B2-B47D-AC5FA643DD3E}" srcOrd="0" destOrd="0" parTransId="{922D46AA-3C2F-4012-A7DE-530FCFE03EDC}" sibTransId="{D4224B74-284C-4175-8106-6BA7607400E5}"/>
    <dgm:cxn modelId="{FB01ED24-662D-4799-A9A4-0BB030C8C504}" type="presOf" srcId="{EEE42173-B71E-412A-B042-0348FAFD46E5}" destId="{46B5170F-FBA6-45EA-B7E1-6C091957AF76}" srcOrd="0" destOrd="0" presId="urn:microsoft.com/office/officeart/2005/8/layout/vList2"/>
    <dgm:cxn modelId="{7DF02B29-2CD8-46AB-82F6-EC3F33914F9C}" type="presOf" srcId="{4A8CFD40-D452-42B2-B47D-AC5FA643DD3E}" destId="{63B2ADA7-28F3-4B74-90BB-B3B1F06AEB7B}" srcOrd="0" destOrd="0" presId="urn:microsoft.com/office/officeart/2005/8/layout/vList2"/>
    <dgm:cxn modelId="{3393CD7D-4EA6-443E-B935-89FC313345D9}" type="presParOf" srcId="{46B5170F-FBA6-45EA-B7E1-6C091957AF76}" destId="{63B2ADA7-28F3-4B74-90BB-B3B1F06AEB7B}" srcOrd="0" destOrd="0" presId="urn:microsoft.com/office/officeart/2005/8/layout/vList2"/>
  </dgm:cxnLst>
  <dgm:bg>
    <a:solidFill>
      <a:schemeClr val="bg2">
        <a:lumMod val="90000"/>
      </a:schemeClr>
    </a:solidFill>
  </dgm:bg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227D8D-8EA0-4C72-9555-35499BB24750}" type="doc">
      <dgm:prSet loTypeId="urn:microsoft.com/office/officeart/2005/8/layout/vList2" loCatId="list" qsTypeId="urn:microsoft.com/office/officeart/2005/8/quickstyle/3d1" qsCatId="3D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ED02D79F-07D1-499B-A7AF-F86FDDB91CD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rtl="0"/>
          <a:r>
            <a:rPr lang="pt-BR" sz="1800" dirty="0" smtClean="0">
              <a:latin typeface="Times New Roman" pitchFamily="18" charset="0"/>
              <a:cs typeface="Times New Roman" pitchFamily="18" charset="0"/>
            </a:rPr>
            <a:t>Esta matéria não se encontra pacificada no GTCON, nos manuais editados pela STN ou nos diversos Tribunais de Contas, especialmente, quanto às possíveis repercussões nas contas orçamentárias. </a:t>
          </a:r>
          <a:endParaRPr lang="pt-BR" sz="1800" dirty="0">
            <a:latin typeface="Times New Roman" pitchFamily="18" charset="0"/>
            <a:cs typeface="Times New Roman" pitchFamily="18" charset="0"/>
          </a:endParaRPr>
        </a:p>
      </dgm:t>
    </dgm:pt>
    <dgm:pt modelId="{96A40560-12A8-4917-B3E8-33BC11B0274A}" type="parTrans" cxnId="{3CA4F6E4-9AE1-4870-820B-682E9B1E9218}">
      <dgm:prSet/>
      <dgm:spPr/>
      <dgm:t>
        <a:bodyPr/>
        <a:lstStyle/>
        <a:p>
          <a:endParaRPr lang="pt-BR" sz="1800">
            <a:latin typeface="Times New Roman" pitchFamily="18" charset="0"/>
            <a:cs typeface="Times New Roman" pitchFamily="18" charset="0"/>
          </a:endParaRPr>
        </a:p>
      </dgm:t>
    </dgm:pt>
    <dgm:pt modelId="{86108E7A-9248-48E0-8FB3-51BA3ABD4DC4}" type="sibTrans" cxnId="{3CA4F6E4-9AE1-4870-820B-682E9B1E9218}">
      <dgm:prSet/>
      <dgm:spPr/>
      <dgm:t>
        <a:bodyPr/>
        <a:lstStyle/>
        <a:p>
          <a:endParaRPr lang="pt-BR" sz="1800">
            <a:latin typeface="Times New Roman" pitchFamily="18" charset="0"/>
            <a:cs typeface="Times New Roman" pitchFamily="18" charset="0"/>
          </a:endParaRPr>
        </a:p>
      </dgm:t>
    </dgm:pt>
    <dgm:pt modelId="{BEE7621B-86EB-42AD-B41A-513DBDA7EA65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pPr algn="just" rtl="0"/>
          <a:r>
            <a:rPr lang="pt-BR" sz="1800" dirty="0" smtClean="0">
              <a:latin typeface="Times New Roman" pitchFamily="18" charset="0"/>
              <a:cs typeface="Times New Roman" pitchFamily="18" charset="0"/>
            </a:rPr>
            <a:t>Aqui buscamos tão somente demonstrar a necessidade de que os recursos sob a gestão dos RPPS estejam representados pelo seu respectivo valor de mercado, numa visão meramente  patrimonial.</a:t>
          </a:r>
          <a:endParaRPr lang="pt-BR" sz="1800" dirty="0">
            <a:latin typeface="Times New Roman" pitchFamily="18" charset="0"/>
            <a:cs typeface="Times New Roman" pitchFamily="18" charset="0"/>
          </a:endParaRPr>
        </a:p>
      </dgm:t>
    </dgm:pt>
    <dgm:pt modelId="{AE9A521C-E0BA-4472-A6E3-9CA0A4B6C126}" type="parTrans" cxnId="{BCC583B8-F9E3-44F9-B721-429B26CBE197}">
      <dgm:prSet/>
      <dgm:spPr/>
      <dgm:t>
        <a:bodyPr/>
        <a:lstStyle/>
        <a:p>
          <a:endParaRPr lang="pt-BR" sz="1800">
            <a:latin typeface="Times New Roman" pitchFamily="18" charset="0"/>
            <a:cs typeface="Times New Roman" pitchFamily="18" charset="0"/>
          </a:endParaRPr>
        </a:p>
      </dgm:t>
    </dgm:pt>
    <dgm:pt modelId="{21E4928D-27B7-4211-8B41-62857D36151D}" type="sibTrans" cxnId="{BCC583B8-F9E3-44F9-B721-429B26CBE197}">
      <dgm:prSet/>
      <dgm:spPr/>
      <dgm:t>
        <a:bodyPr/>
        <a:lstStyle/>
        <a:p>
          <a:endParaRPr lang="pt-BR" sz="1800">
            <a:latin typeface="Times New Roman" pitchFamily="18" charset="0"/>
            <a:cs typeface="Times New Roman" pitchFamily="18" charset="0"/>
          </a:endParaRPr>
        </a:p>
      </dgm:t>
    </dgm:pt>
    <dgm:pt modelId="{69467314-0849-4CF6-8B0B-3AB22F2BFE8D}" type="pres">
      <dgm:prSet presAssocID="{FE227D8D-8EA0-4C72-9555-35499BB2475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E95AD48-ED19-4B5C-920E-D5DE06FC3B19}" type="pres">
      <dgm:prSet presAssocID="{ED02D79F-07D1-499B-A7AF-F86FDDB91CD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601909E-553A-46B4-82D1-B97B2C0CF6DD}" type="pres">
      <dgm:prSet presAssocID="{86108E7A-9248-48E0-8FB3-51BA3ABD4DC4}" presName="spacer" presStyleCnt="0"/>
      <dgm:spPr/>
    </dgm:pt>
    <dgm:pt modelId="{2CD59F1B-6FDA-4A6C-90AA-36A1CEE38F68}" type="pres">
      <dgm:prSet presAssocID="{BEE7621B-86EB-42AD-B41A-513DBDA7EA65}" presName="parentText" presStyleLbl="node1" presStyleIdx="1" presStyleCnt="2" custLinFactNeighborY="799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D4C1720-260E-4045-93CD-59246E677334}" type="presOf" srcId="{FE227D8D-8EA0-4C72-9555-35499BB24750}" destId="{69467314-0849-4CF6-8B0B-3AB22F2BFE8D}" srcOrd="0" destOrd="0" presId="urn:microsoft.com/office/officeart/2005/8/layout/vList2"/>
    <dgm:cxn modelId="{BCC583B8-F9E3-44F9-B721-429B26CBE197}" srcId="{FE227D8D-8EA0-4C72-9555-35499BB24750}" destId="{BEE7621B-86EB-42AD-B41A-513DBDA7EA65}" srcOrd="1" destOrd="0" parTransId="{AE9A521C-E0BA-4472-A6E3-9CA0A4B6C126}" sibTransId="{21E4928D-27B7-4211-8B41-62857D36151D}"/>
    <dgm:cxn modelId="{CEC474C1-6CB2-406F-8CD7-43577370138B}" type="presOf" srcId="{ED02D79F-07D1-499B-A7AF-F86FDDB91CD4}" destId="{FE95AD48-ED19-4B5C-920E-D5DE06FC3B19}" srcOrd="0" destOrd="0" presId="urn:microsoft.com/office/officeart/2005/8/layout/vList2"/>
    <dgm:cxn modelId="{3CA4F6E4-9AE1-4870-820B-682E9B1E9218}" srcId="{FE227D8D-8EA0-4C72-9555-35499BB24750}" destId="{ED02D79F-07D1-499B-A7AF-F86FDDB91CD4}" srcOrd="0" destOrd="0" parTransId="{96A40560-12A8-4917-B3E8-33BC11B0274A}" sibTransId="{86108E7A-9248-48E0-8FB3-51BA3ABD4DC4}"/>
    <dgm:cxn modelId="{17A3B572-9F94-4E64-9608-D569F6062E1F}" type="presOf" srcId="{BEE7621B-86EB-42AD-B41A-513DBDA7EA65}" destId="{2CD59F1B-6FDA-4A6C-90AA-36A1CEE38F68}" srcOrd="0" destOrd="0" presId="urn:microsoft.com/office/officeart/2005/8/layout/vList2"/>
    <dgm:cxn modelId="{17F1339B-FF40-4826-A8C0-F5E2B7E56A87}" type="presParOf" srcId="{69467314-0849-4CF6-8B0B-3AB22F2BFE8D}" destId="{FE95AD48-ED19-4B5C-920E-D5DE06FC3B19}" srcOrd="0" destOrd="0" presId="urn:microsoft.com/office/officeart/2005/8/layout/vList2"/>
    <dgm:cxn modelId="{FE8FF418-B7BB-43B8-B75D-6AA471773F74}" type="presParOf" srcId="{69467314-0849-4CF6-8B0B-3AB22F2BFE8D}" destId="{3601909E-553A-46B4-82D1-B97B2C0CF6DD}" srcOrd="1" destOrd="0" presId="urn:microsoft.com/office/officeart/2005/8/layout/vList2"/>
    <dgm:cxn modelId="{37C7A1A5-C990-48AA-AEE3-3B66DE81AF48}" type="presParOf" srcId="{69467314-0849-4CF6-8B0B-3AB22F2BFE8D}" destId="{2CD59F1B-6FDA-4A6C-90AA-36A1CEE38F6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F2AF4-691B-4C71-83D8-AA507412F46B}">
      <dsp:nvSpPr>
        <dsp:cNvPr id="0" name=""/>
        <dsp:cNvSpPr/>
      </dsp:nvSpPr>
      <dsp:spPr>
        <a:xfrm>
          <a:off x="0" y="216023"/>
          <a:ext cx="10738917" cy="3456384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pt-B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 Contabilidade Pública no Brasil continua no contexto do processo de harmonização das normas contábeis aos padrões da contabilidade internacional, o denominado “Processo de Convergência”, sob a orientação do Conselho Federal de Contabilidade que é detentor, entre outras,  da competência legal para editar as Normas Brasileiras de Contabilidade de natureza técnica e profissional. </a:t>
          </a:r>
        </a:p>
      </dsp:txBody>
      <dsp:txXfrm>
        <a:off x="168727" y="384750"/>
        <a:ext cx="10401463" cy="3118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3D871-84D6-4341-AAE5-A16E7094D021}">
      <dsp:nvSpPr>
        <dsp:cNvPr id="0" name=""/>
        <dsp:cNvSpPr/>
      </dsp:nvSpPr>
      <dsp:spPr>
        <a:xfrm>
          <a:off x="0" y="105631"/>
          <a:ext cx="11221639" cy="2189394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pt-B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 Brasil optou por adotar as orientações e recomendações técnicas trazidas pelas IPSAS  - </a:t>
          </a:r>
          <a:r>
            <a:rPr lang="pt-BR" sz="2800" b="0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International</a:t>
          </a:r>
          <a:r>
            <a:rPr lang="pt-BR" sz="28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pt-BR" sz="2800" b="0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Public</a:t>
          </a:r>
          <a:r>
            <a:rPr lang="pt-BR" sz="28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Sector </a:t>
          </a:r>
          <a:r>
            <a:rPr lang="pt-BR" sz="2800" b="0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Accounting</a:t>
          </a:r>
          <a:r>
            <a:rPr lang="pt-BR" sz="28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Standards </a:t>
          </a:r>
          <a:r>
            <a:rPr lang="pt-B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Normas Contábeis Internacionais do Setor Público, editadas pela  IFAC - Federação </a:t>
          </a:r>
          <a:r>
            <a:rPr lang="pt-BR" sz="28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Internacional de Contadores  - </a:t>
          </a:r>
          <a:r>
            <a:rPr lang="pt-BR" sz="2800" b="0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International</a:t>
          </a:r>
          <a:r>
            <a:rPr lang="pt-BR" sz="28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pt-BR" sz="2800" b="0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Federation</a:t>
          </a:r>
          <a:r>
            <a:rPr lang="pt-BR" sz="28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pt-BR" sz="2800" b="0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of</a:t>
          </a:r>
          <a:r>
            <a:rPr lang="pt-BR" sz="28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pt-BR" sz="2800" b="0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Accountants</a:t>
          </a:r>
          <a:r>
            <a:rPr lang="pt-BR" sz="28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pt-BR" sz="2800" b="0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6877" y="212508"/>
        <a:ext cx="11007885" cy="19756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E1085E-D8B3-434B-9F25-DE917C2956E6}" type="datetimeFigureOut">
              <a:rPr lang="pt-BR"/>
              <a:pPr>
                <a:defRPr/>
              </a:pPr>
              <a:t>15/06/2016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6D4A66-F87B-427F-B2E7-21BCF38CF6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1806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6016F97-CE40-44EC-9D97-53E309C537D4}" type="datetimeFigureOut">
              <a:rPr lang="pt-BR"/>
              <a:pPr>
                <a:defRPr/>
              </a:pPr>
              <a:t>15/06/2016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A3976E-3615-49A1-B178-9E4D9482EC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8326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B5BAF268-E813-4132-8581-AA5987E72B77}" type="slidenum">
              <a:rPr lang="pt-BR" altLang="pt-BR" sz="1200" b="0" smtClean="0">
                <a:solidFill>
                  <a:prstClr val="black"/>
                </a:solidFill>
                <a:latin typeface="Garamond" pitchFamily="18" charset="0"/>
              </a:rPr>
              <a:pPr algn="r" eaLnBrk="1" hangingPunct="1"/>
              <a:t>1</a:t>
            </a:fld>
            <a:endParaRPr lang="pt-BR" altLang="pt-BR" sz="1200" b="0" smtClean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250" y="742950"/>
            <a:ext cx="6619875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3210" y="4715153"/>
            <a:ext cx="4991256" cy="44687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515" tIns="47757" rIns="95515" bIns="477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pt-BR" smtClean="0"/>
          </a:p>
        </p:txBody>
      </p:sp>
    </p:spTree>
    <p:extLst>
      <p:ext uri="{BB962C8B-B14F-4D97-AF65-F5344CB8AC3E}">
        <p14:creationId xmlns:p14="http://schemas.microsoft.com/office/powerpoint/2010/main" val="38787930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6" rIns="91433" bIns="45716"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72FEED5D-ADFB-4620-95F8-4D81CA95ED87}" type="slidenum">
              <a:rPr lang="pt-BR" altLang="pt-BR" sz="1200" b="0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65</a:t>
            </a:fld>
            <a:endParaRPr lang="pt-BR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715153"/>
            <a:ext cx="4984962" cy="4466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886237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6" rIns="91433" bIns="45716"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E9D4F17-2D2A-489D-8EE8-8FD3BCAA7443}" type="slidenum">
              <a:rPr lang="pt-BR" altLang="pt-BR" sz="1200" b="0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66</a:t>
            </a:fld>
            <a:endParaRPr lang="pt-BR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715153"/>
            <a:ext cx="4984962" cy="4466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6280661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6" rIns="91433" bIns="45716"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E9D4F17-2D2A-489D-8EE8-8FD3BCAA7443}" type="slidenum">
              <a:rPr lang="pt-BR" altLang="pt-BR" sz="1200" b="0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67</a:t>
            </a:fld>
            <a:endParaRPr lang="pt-BR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715153"/>
            <a:ext cx="4984962" cy="4466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628066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2275" y="1241425"/>
            <a:ext cx="59531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53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0CEAD94-D77C-46C0-8D03-DD6922FE57BB}" type="slidenum">
              <a:rPr lang="pt-BR" altLang="pt-BR" smtClean="0"/>
              <a:pPr/>
              <a:t>68</a:t>
            </a:fld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83407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B5BAF268-E813-4132-8581-AA5987E72B77}" type="slidenum">
              <a:rPr lang="pt-BR" altLang="pt-BR" sz="1200" b="0" smtClean="0">
                <a:solidFill>
                  <a:prstClr val="black"/>
                </a:solidFill>
                <a:latin typeface="Garamond" pitchFamily="18" charset="0"/>
              </a:rPr>
              <a:pPr algn="r" eaLnBrk="1" hangingPunct="1"/>
              <a:t>2</a:t>
            </a:fld>
            <a:endParaRPr lang="pt-BR" altLang="pt-BR" sz="1200" b="0" smtClean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250" y="742950"/>
            <a:ext cx="6619875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3210" y="4715153"/>
            <a:ext cx="4991256" cy="44687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515" tIns="47757" rIns="95515" bIns="477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pt-BR" smtClean="0"/>
          </a:p>
        </p:txBody>
      </p:sp>
    </p:spTree>
    <p:extLst>
      <p:ext uri="{BB962C8B-B14F-4D97-AF65-F5344CB8AC3E}">
        <p14:creationId xmlns:p14="http://schemas.microsoft.com/office/powerpoint/2010/main" val="3360250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B5BAF268-E813-4132-8581-AA5987E72B77}" type="slidenum">
              <a:rPr lang="pt-BR" altLang="pt-BR" sz="1200" b="0" smtClean="0">
                <a:solidFill>
                  <a:prstClr val="black"/>
                </a:solidFill>
                <a:latin typeface="Garamond" pitchFamily="18" charset="0"/>
              </a:rPr>
              <a:pPr algn="r" eaLnBrk="1" hangingPunct="1"/>
              <a:t>3</a:t>
            </a:fld>
            <a:endParaRPr lang="pt-BR" altLang="pt-BR" sz="1200" b="0" smtClean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250" y="742950"/>
            <a:ext cx="6619875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3210" y="4715153"/>
            <a:ext cx="4991256" cy="44687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515" tIns="47757" rIns="95515" bIns="477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pt-BR" smtClean="0"/>
          </a:p>
        </p:txBody>
      </p:sp>
    </p:spTree>
    <p:extLst>
      <p:ext uri="{BB962C8B-B14F-4D97-AF65-F5344CB8AC3E}">
        <p14:creationId xmlns:p14="http://schemas.microsoft.com/office/powerpoint/2010/main" val="3878793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9F8E7103-4BAA-4A3B-B36F-1FE7BE9ED4C6}" type="slidenum">
              <a:rPr lang="pt-BR" altLang="pt-BR" sz="1200" b="0" smtClean="0">
                <a:solidFill>
                  <a:prstClr val="black"/>
                </a:solidFill>
                <a:latin typeface="Garamond" pitchFamily="18" charset="0"/>
              </a:rPr>
              <a:pPr algn="r" eaLnBrk="1" hangingPunct="1"/>
              <a:t>4</a:t>
            </a:fld>
            <a:endParaRPr lang="pt-BR" altLang="pt-BR" sz="1200" b="0" smtClean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250" y="742950"/>
            <a:ext cx="6619875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3210" y="4715153"/>
            <a:ext cx="4991256" cy="44687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515" tIns="47757" rIns="95515" bIns="477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pt-BR" smtClean="0"/>
          </a:p>
        </p:txBody>
      </p:sp>
    </p:spTree>
    <p:extLst>
      <p:ext uri="{BB962C8B-B14F-4D97-AF65-F5344CB8AC3E}">
        <p14:creationId xmlns:p14="http://schemas.microsoft.com/office/powerpoint/2010/main" val="2479210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 txBox="1">
            <a:spLocks noGrp="1" noChangeArrowheads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3C4D4394-7B23-4DED-B282-8D8A87777D3C}" type="slidenum">
              <a:rPr lang="pt-BR" altLang="pt-BR" sz="1200" b="0" smtClean="0">
                <a:solidFill>
                  <a:prstClr val="black"/>
                </a:solidFill>
                <a:latin typeface="Garamond" pitchFamily="18" charset="0"/>
              </a:rPr>
              <a:pPr algn="r" eaLnBrk="1" hangingPunct="1"/>
              <a:t>5</a:t>
            </a:fld>
            <a:endParaRPr lang="pt-BR" altLang="pt-BR" sz="1200" b="0" smtClean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250" y="742950"/>
            <a:ext cx="6619875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3210" y="4715153"/>
            <a:ext cx="4991256" cy="44687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515" tIns="47757" rIns="95515" bIns="477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pt-BR" smtClean="0"/>
          </a:p>
        </p:txBody>
      </p:sp>
    </p:spTree>
    <p:extLst>
      <p:ext uri="{BB962C8B-B14F-4D97-AF65-F5344CB8AC3E}">
        <p14:creationId xmlns:p14="http://schemas.microsoft.com/office/powerpoint/2010/main" val="3991643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 txBox="1">
            <a:spLocks noGrp="1" noChangeArrowheads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907004DB-E8B4-4381-99AE-68B46D7624C6}" type="slidenum">
              <a:rPr lang="pt-BR" altLang="pt-BR" sz="1200" b="0" smtClean="0">
                <a:solidFill>
                  <a:prstClr val="black"/>
                </a:solidFill>
                <a:latin typeface="Garamond" pitchFamily="18" charset="0"/>
              </a:rPr>
              <a:pPr algn="r" eaLnBrk="1" hangingPunct="1"/>
              <a:t>6</a:t>
            </a:fld>
            <a:endParaRPr lang="pt-BR" altLang="pt-BR" sz="1200" b="0" smtClean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250" y="742950"/>
            <a:ext cx="6619875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3210" y="4715153"/>
            <a:ext cx="4991256" cy="44687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515" tIns="47757" rIns="95515" bIns="477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pt-BR" smtClean="0"/>
          </a:p>
        </p:txBody>
      </p:sp>
    </p:spTree>
    <p:extLst>
      <p:ext uri="{BB962C8B-B14F-4D97-AF65-F5344CB8AC3E}">
        <p14:creationId xmlns:p14="http://schemas.microsoft.com/office/powerpoint/2010/main" val="2211722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 txBox="1">
            <a:spLocks noGrp="1" noChangeArrowheads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0D810293-29CD-4754-B8F1-CA66625294B1}" type="slidenum">
              <a:rPr lang="pt-BR" altLang="pt-BR" sz="1200" b="0" smtClean="0">
                <a:solidFill>
                  <a:prstClr val="black"/>
                </a:solidFill>
                <a:latin typeface="Garamond" pitchFamily="18" charset="0"/>
              </a:rPr>
              <a:pPr algn="r" eaLnBrk="1" hangingPunct="1"/>
              <a:t>7</a:t>
            </a:fld>
            <a:endParaRPr lang="pt-BR" altLang="pt-BR" sz="1200" b="0" smtClean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250" y="742950"/>
            <a:ext cx="6619875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3210" y="4715153"/>
            <a:ext cx="4991256" cy="44687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515" tIns="47757" rIns="95515" bIns="477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pt-BR" smtClean="0"/>
          </a:p>
        </p:txBody>
      </p:sp>
    </p:spTree>
    <p:extLst>
      <p:ext uri="{BB962C8B-B14F-4D97-AF65-F5344CB8AC3E}">
        <p14:creationId xmlns:p14="http://schemas.microsoft.com/office/powerpoint/2010/main" val="3389396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6" rIns="91433" bIns="45716"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CA449ECF-BF14-4BFE-9D5C-AE8B22CAD77F}" type="slidenum">
              <a:rPr lang="pt-BR" altLang="pt-BR" sz="1200" b="0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63</a:t>
            </a:fld>
            <a:endParaRPr lang="pt-BR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715153"/>
            <a:ext cx="4984962" cy="4466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744060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6" rIns="91433" bIns="45716"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3C3F8885-8F0D-41A5-A043-FB661E2AF50D}" type="slidenum">
              <a:rPr lang="pt-BR" altLang="pt-BR" sz="1200" b="0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64</a:t>
            </a:fld>
            <a:endParaRPr lang="pt-BR" altLang="pt-BR" sz="1200" b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715153"/>
            <a:ext cx="4984962" cy="4466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07471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1582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718909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5804790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616386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1068008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754819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122038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384035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530457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069058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623693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0920" y="-416843"/>
            <a:ext cx="10515600" cy="1325563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3393" y="1010990"/>
            <a:ext cx="10945216" cy="4351338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panose="05000000000000000000" pitchFamily="2" charset="2"/>
              <a:buNone/>
              <a:defRPr sz="1800"/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5944195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329464" y="6448251"/>
            <a:ext cx="2743200" cy="365125"/>
          </a:xfrm>
        </p:spPr>
        <p:txBody>
          <a:bodyPr/>
          <a:lstStyle>
            <a:lvl1pPr>
              <a:defRPr sz="16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-24680" y="404664"/>
            <a:ext cx="756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7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4006448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670610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699553"/>
      </p:ext>
    </p:extLst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767209"/>
      </p:ext>
    </p:extLst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6469485"/>
      </p:ext>
    </p:extLst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889285"/>
      </p:ext>
    </p:extLst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477186"/>
      </p:ext>
    </p:extLst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9880815"/>
      </p:ext>
    </p:extLst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9540641"/>
      </p:ext>
    </p:extLst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890113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de Tópic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912" y="-416843"/>
            <a:ext cx="10515600" cy="1325563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5400" y="965647"/>
            <a:ext cx="10011072" cy="4351338"/>
          </a:xfrm>
        </p:spPr>
        <p:txBody>
          <a:bodyPr>
            <a:normAutofit/>
          </a:bodyPr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/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5944195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329464" y="6448251"/>
            <a:ext cx="2743200" cy="365125"/>
          </a:xfrm>
        </p:spPr>
        <p:txBody>
          <a:bodyPr/>
          <a:lstStyle>
            <a:lvl1pPr>
              <a:defRPr sz="16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-24680" y="404664"/>
            <a:ext cx="756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387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892274"/>
      </p:ext>
    </p:extLst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531548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Menor ou Sumá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aseline="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 smtClean="0"/>
              <a:t>Clique Para Adicionar Título</a:t>
            </a:r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0" y="1268760"/>
            <a:ext cx="756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861864" y="1847850"/>
            <a:ext cx="10515600" cy="4351338"/>
          </a:xfrm>
        </p:spPr>
        <p:txBody>
          <a:bodyPr/>
          <a:lstStyle>
            <a:lvl1pPr marL="228600" indent="-22860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Número de Slide 5"/>
          <p:cNvSpPr txBox="1">
            <a:spLocks/>
          </p:cNvSpPr>
          <p:nvPr userDrawn="1"/>
        </p:nvSpPr>
        <p:spPr>
          <a:xfrm>
            <a:off x="9329464" y="64482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0148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5"/>
          <p:cNvSpPr txBox="1">
            <a:spLocks/>
          </p:cNvSpPr>
          <p:nvPr userDrawn="1"/>
        </p:nvSpPr>
        <p:spPr>
          <a:xfrm>
            <a:off x="9329464" y="64482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27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réditos Finai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0" y="1844824"/>
            <a:ext cx="5472608" cy="562074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2000" b="1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0" y="2708920"/>
            <a:ext cx="5486400" cy="1368151"/>
          </a:xfrm>
          <a:prstGeom prst="rect">
            <a:avLst/>
          </a:prstGeom>
        </p:spPr>
        <p:txBody>
          <a:bodyPr/>
          <a:lstStyle>
            <a:lvl1pPr algn="r">
              <a:buFont typeface="Arial" pitchFamily="34" charset="0"/>
              <a:buNone/>
              <a:defRPr sz="16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algn="l">
              <a:buFont typeface="Arial" pitchFamily="34" charset="0"/>
              <a:buNone/>
              <a:defRPr sz="2400"/>
            </a:lvl2pPr>
            <a:lvl3pPr algn="l">
              <a:buFont typeface="Arial" pitchFamily="34" charset="0"/>
              <a:buNone/>
              <a:defRPr sz="2000"/>
            </a:lvl3pPr>
            <a:lvl4pPr algn="l">
              <a:buNone/>
              <a:defRPr sz="1800"/>
            </a:lvl4pPr>
            <a:lvl5pPr algn="l">
              <a:buNone/>
              <a:defRPr sz="1600" baseline="0"/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1136" y="4379093"/>
            <a:ext cx="3801264" cy="75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442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74489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858595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84" y="115889"/>
            <a:ext cx="11150600" cy="92233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597833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4D49B-0E82-46B4-BC54-FF357924A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60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6" r:id="rId2"/>
    <p:sldLayoutId id="2147483945" r:id="rId3"/>
    <p:sldLayoutId id="2147483938" r:id="rId4"/>
    <p:sldLayoutId id="2147483941" r:id="rId5"/>
    <p:sldLayoutId id="2147483933" r:id="rId6"/>
    <p:sldLayoutId id="2147483947" r:id="rId7"/>
    <p:sldLayoutId id="2147483951" r:id="rId8"/>
    <p:sldLayoutId id="2147483952" r:id="rId9"/>
    <p:sldLayoutId id="2147483953" r:id="rId10"/>
    <p:sldLayoutId id="2147483954" r:id="rId11"/>
    <p:sldLayoutId id="2147483955" r:id="rId12"/>
    <p:sldLayoutId id="2147483958" r:id="rId13"/>
    <p:sldLayoutId id="2147483960" r:id="rId14"/>
    <p:sldLayoutId id="2147483961" r:id="rId15"/>
    <p:sldLayoutId id="2147483962" r:id="rId16"/>
    <p:sldLayoutId id="2147483963" r:id="rId17"/>
    <p:sldLayoutId id="2147483975" r:id="rId18"/>
    <p:sldLayoutId id="2147483976" r:id="rId19"/>
    <p:sldLayoutId id="2147483979" r:id="rId20"/>
    <p:sldLayoutId id="2147483981" r:id="rId21"/>
    <p:sldLayoutId id="2147483982" r:id="rId22"/>
    <p:sldLayoutId id="2147483983" r:id="rId23"/>
    <p:sldLayoutId id="2147483985" r:id="rId24"/>
    <p:sldLayoutId id="2147483986" r:id="rId25"/>
    <p:sldLayoutId id="2147483987" r:id="rId26"/>
    <p:sldLayoutId id="2147483994" r:id="rId27"/>
    <p:sldLayoutId id="2147483995" r:id="rId28"/>
    <p:sldLayoutId id="2147483996" r:id="rId29"/>
    <p:sldLayoutId id="2147483997" r:id="rId30"/>
    <p:sldLayoutId id="2147483998" r:id="rId3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tps.gov.br/mais-informacoes-de-regimes-proprios-da-previdencia/previdencia-no-servico-publico/contabilidade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18" Type="http://schemas.openxmlformats.org/officeDocument/2006/relationships/diagramLayout" Target="../diagrams/layout6.xml"/><Relationship Id="rId26" Type="http://schemas.microsoft.com/office/2007/relationships/diagramDrawing" Target="../diagrams/drawing7.xml"/><Relationship Id="rId3" Type="http://schemas.openxmlformats.org/officeDocument/2006/relationships/diagramLayout" Target="../diagrams/layout3.xml"/><Relationship Id="rId21" Type="http://schemas.microsoft.com/office/2007/relationships/diagramDrawing" Target="../diagrams/drawing6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17" Type="http://schemas.openxmlformats.org/officeDocument/2006/relationships/diagramData" Target="../diagrams/data6.xml"/><Relationship Id="rId25" Type="http://schemas.openxmlformats.org/officeDocument/2006/relationships/diagramColors" Target="../diagrams/colors7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20" Type="http://schemas.openxmlformats.org/officeDocument/2006/relationships/diagramColors" Target="../diagrams/colors6.xml"/><Relationship Id="rId1" Type="http://schemas.openxmlformats.org/officeDocument/2006/relationships/slideLayout" Target="../slideLayouts/slideLayout20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24" Type="http://schemas.openxmlformats.org/officeDocument/2006/relationships/diagramQuickStyle" Target="../diagrams/quickStyle7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23" Type="http://schemas.openxmlformats.org/officeDocument/2006/relationships/diagramLayout" Target="../diagrams/layout7.xml"/><Relationship Id="rId10" Type="http://schemas.openxmlformats.org/officeDocument/2006/relationships/diagramColors" Target="../diagrams/colors4.xml"/><Relationship Id="rId19" Type="http://schemas.openxmlformats.org/officeDocument/2006/relationships/diagramQuickStyle" Target="../diagrams/quickStyle6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Relationship Id="rId22" Type="http://schemas.openxmlformats.org/officeDocument/2006/relationships/diagramData" Target="../diagrams/data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gi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8.xml"/><Relationship Id="rId7" Type="http://schemas.openxmlformats.org/officeDocument/2006/relationships/hyperlink" Target="https://www.google.com.br/url?sa=i&amp;rct=j&amp;q=&amp;esrc=s&amp;source=images&amp;cd=&amp;cad=rja&amp;uact=8&amp;ved=0ahUKEwin0JGd2u3KAhUBD5AKHR18CQAQjRwIBw&amp;url=https://ensinodehistoriaproblematizada.wordpress.com/historia-e-quadrinhos/tio-patinhas/&amp;psig=AFQjCNGpjaj5yw-y7YMzcWQg8TY2-7rv2w&amp;ust=1455211178689821" TargetMode="Externa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rtaldecontabilidade.com.br/nbc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.br/url?sa=i&amp;rct=j&amp;q=&amp;esrc=s&amp;source=images&amp;cd=&amp;cad=rja&amp;uact=8&amp;ved=0ahUKEwjOlaOvxePLAhUEC5AKHU2ZDEIQjRwIBw&amp;url=http://aartedacontabilidade.blogspot.com/2010_05_01_archive.html&amp;psig=AFQjCNGmpkdJGTt8C6yCuW3Yl_msCaV14Q&amp;ust=1459259934257557" TargetMode="External"/><Relationship Id="rId1" Type="http://schemas.openxmlformats.org/officeDocument/2006/relationships/slideLayout" Target="../slideLayouts/slideLayout3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hyperlink" Target="mailto:otoni.guimaraes@previdencia.gov.br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otonig@globo.co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35001" y="3235623"/>
            <a:ext cx="10655300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 </a:t>
            </a:r>
            <a:r>
              <a:rPr lang="pt-BR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Contabilidade na Gestão dos  RPPS</a:t>
            </a:r>
          </a:p>
        </p:txBody>
      </p:sp>
      <p:pic>
        <p:nvPicPr>
          <p:cNvPr id="1026" name="Picture 2" descr="http://www.abipem.org.br/images/logo_50cn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24" y="116633"/>
            <a:ext cx="6120680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656666" y="5229200"/>
            <a:ext cx="7334251" cy="122413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sy="-50000" kx="2453608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i="1" kern="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Por Otoni Gonçalves </a:t>
            </a:r>
            <a:r>
              <a:rPr lang="pt-BR" sz="2400" i="1" kern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Guimarães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400" i="1" kern="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i="1" kern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Foz do Iguaçu – PR, 16 de junho de 2016</a:t>
            </a:r>
          </a:p>
        </p:txBody>
      </p:sp>
    </p:spTree>
    <p:extLst>
      <p:ext uri="{BB962C8B-B14F-4D97-AF65-F5344CB8AC3E}">
        <p14:creationId xmlns:p14="http://schemas.microsoft.com/office/powerpoint/2010/main" val="35140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8067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8068" name="Rectangle 5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1007533" y="343228"/>
            <a:ext cx="10272184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Estrutura Básica do PCASP (por classe e grupo de contas)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475224"/>
              </p:ext>
            </p:extLst>
          </p:nvPr>
        </p:nvGraphicFramePr>
        <p:xfrm>
          <a:off x="143934" y="1655456"/>
          <a:ext cx="11904133" cy="1261872"/>
        </p:xfrm>
        <a:graphic>
          <a:graphicData uri="http://schemas.openxmlformats.org/drawingml/2006/table">
            <a:tbl>
              <a:tblPr firstRow="1" firstCol="1" bandRow="1"/>
              <a:tblGrid>
                <a:gridCol w="6055613"/>
                <a:gridCol w="5848520"/>
              </a:tblGrid>
              <a:tr h="981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– Ativo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1.1 - Ativo Circulante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1.2 - Ativo Não Circulante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– Passivo e Patrimônio Líquido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2.1 - Passivo Circulante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2.2 - Passivo Não Circulante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2.3 - Patrimônio Líquido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120646"/>
              </p:ext>
            </p:extLst>
          </p:nvPr>
        </p:nvGraphicFramePr>
        <p:xfrm>
          <a:off x="192618" y="3212976"/>
          <a:ext cx="11904133" cy="2839212"/>
        </p:xfrm>
        <a:graphic>
          <a:graphicData uri="http://schemas.openxmlformats.org/drawingml/2006/table">
            <a:tbl>
              <a:tblPr firstRow="1" firstCol="1" bandRow="1"/>
              <a:tblGrid>
                <a:gridCol w="6055613"/>
                <a:gridCol w="5848520"/>
              </a:tblGrid>
              <a:tr h="2208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– Variação Patrimonial Diminutiva - </a:t>
                      </a:r>
                      <a:r>
                        <a:rPr lang="pt-BR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VPD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3.1 - Pessoal e Encargos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3.2 - Benefícios Previdenciários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 Assistenciais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3.3 - Uso de Bens, Serviços e Consumo de Capital Fixo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3.4 - Variações Patrimoniais Diminutivas Financeiras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3.5 - Transferências Concedidas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3.6 - Desvalorização e Perda de Ativos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3.7 - Tributárias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3.9 - Outras Variações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Patrimoniais Diminutivas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 – Variação Patrimonial Aumentativa - </a:t>
                      </a:r>
                      <a:r>
                        <a:rPr lang="pt-BR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VPA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4.1 - Impostos, Taxas e Contribuições de Melhoria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4.2 - Contribuições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4.3 - Exploração e venda de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bens, serviços </a:t>
                      </a: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 direitos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4.4 - Variações Patrimoniais Aumentativas Financeiras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4.5 - Transferências Recebidas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4.6 - Valorização e Ganhos com Ativos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4.9 - Outras Variações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Patrimoniais Aumentativas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14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9091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9092" name="Rectangle 5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1007533" y="343228"/>
            <a:ext cx="10272184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Estrutura Básica do PCASP (por classe e grupo de contas)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804147"/>
              </p:ext>
            </p:extLst>
          </p:nvPr>
        </p:nvGraphicFramePr>
        <p:xfrm>
          <a:off x="143934" y="1700214"/>
          <a:ext cx="11904133" cy="1261872"/>
        </p:xfrm>
        <a:graphic>
          <a:graphicData uri="http://schemas.openxmlformats.org/drawingml/2006/table">
            <a:tbl>
              <a:tblPr firstRow="1" firstCol="1" bandRow="1"/>
              <a:tblGrid>
                <a:gridCol w="5952661"/>
                <a:gridCol w="5951472"/>
              </a:tblGrid>
              <a:tr h="1227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 – Controles da Aprovação </a:t>
                      </a:r>
                      <a:r>
                        <a:rPr lang="pt-BR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do Planejamento </a:t>
                      </a: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 Orçamento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5.1 - Planejamento Aprovado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5.2 - Orçamento Aprovado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5.3 - Inscrição de Restos a Pagar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 – Controles da Execução </a:t>
                      </a:r>
                      <a:r>
                        <a:rPr lang="pt-BR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do Planejamento </a:t>
                      </a: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 Orçamento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6.1 - Execução do Planejamento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6.2 - Execução do Orçamento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6.3 - Execução de Restos a Pagar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918724"/>
              </p:ext>
            </p:extLst>
          </p:nvPr>
        </p:nvGraphicFramePr>
        <p:xfrm>
          <a:off x="143934" y="3501008"/>
          <a:ext cx="11904133" cy="2208276"/>
        </p:xfrm>
        <a:graphic>
          <a:graphicData uri="http://schemas.openxmlformats.org/drawingml/2006/table">
            <a:tbl>
              <a:tblPr firstRow="1" firstCol="1" bandRow="1"/>
              <a:tblGrid>
                <a:gridCol w="5952661"/>
                <a:gridCol w="5951472"/>
              </a:tblGrid>
              <a:tr h="1717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– Controles Devedores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7.1 - Atos Potenciais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7.2 - Administração Financeira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7.3 - Dívida Ativa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7.4 - Riscos Fiscais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7.8 - Custos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7.9 - Outros Controles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 – Controles Credores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8.1 - Execução dos Atos Potenciais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8.2 - Execução da </a:t>
                      </a:r>
                      <a:r>
                        <a:rPr lang="pt-BR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Administração Financeira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8.3 - Execução da Dívida Ativa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8.4 - Execução dos Riscos Fiscais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8.8 - Apuração de Custos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8.9 - Outros Controles</a:t>
                      </a:r>
                    </a:p>
                  </a:txBody>
                  <a:tcPr marL="61495" marR="61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551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0116" name="Rectangle 5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624418" y="229723"/>
            <a:ext cx="10272183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Composição do Patrimônio Público, incluindo os RPPS</a:t>
            </a:r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330200" y="1693864"/>
            <a:ext cx="11430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Ativo 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representado pelos recursos controlados pela entidade como resultado de eventos passados e do qual se espera que resultem, para a entidade, benefícios econômicos futuros ou potencial de serviços.</a:t>
            </a:r>
          </a:p>
        </p:txBody>
      </p:sp>
      <p:sp>
        <p:nvSpPr>
          <p:cNvPr id="7" name="Retângulo 6"/>
          <p:cNvSpPr>
            <a:spLocks noChangeArrowheads="1"/>
          </p:cNvSpPr>
          <p:nvPr/>
        </p:nvSpPr>
        <p:spPr bwMode="auto">
          <a:xfrm>
            <a:off x="330200" y="2844801"/>
            <a:ext cx="11430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Passivo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são as obrigações presentes da entidade derivadas de eventos, cujos pagamentos se esperam que resultem, para a entidade, saídas de recursos capazes de gerar benefícios econômicos ou potencial de serviços.</a:t>
            </a:r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315384" y="4161274"/>
            <a:ext cx="11430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Patrimônio Líquido 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expressa o valor residual dos ativos da entidade depois de deduzidos todos seus passivos.</a:t>
            </a:r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330200" y="5221649"/>
            <a:ext cx="11430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Variações Patrimoniais 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 são as transações que promovem alterações nos elementos patrimoniais da entidade do setor público, mesmo em caráter compensatório, afetando, ou não, o seu resultado. Podem ser Quantitativas e ou Qualitativas.</a:t>
            </a:r>
          </a:p>
        </p:txBody>
      </p:sp>
    </p:spTree>
    <p:extLst>
      <p:ext uri="{BB962C8B-B14F-4D97-AF65-F5344CB8AC3E}">
        <p14:creationId xmlns:p14="http://schemas.microsoft.com/office/powerpoint/2010/main" val="77916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5"/>
          <p:cNvSpPr>
            <a:spLocks noChangeArrowheads="1"/>
          </p:cNvSpPr>
          <p:nvPr/>
        </p:nvSpPr>
        <p:spPr bwMode="auto">
          <a:xfrm>
            <a:off x="330201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1007533" y="601524"/>
            <a:ext cx="10272184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Estrutura das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Cotas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do PCASP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67408" y="1880920"/>
            <a:ext cx="10729192" cy="39963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X . X . X . X . X . </a:t>
            </a:r>
            <a:r>
              <a:rPr lang="pt-BR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XX . XX                                                              </a:t>
            </a:r>
          </a:p>
          <a:p>
            <a:pPr algn="just">
              <a:defRPr/>
            </a:pPr>
            <a:endParaRPr lang="pt-BR" sz="1800" dirty="0" smtClean="0">
              <a:cs typeface="Arial" charset="0"/>
            </a:endParaRPr>
          </a:p>
          <a:p>
            <a:pPr algn="just">
              <a:defRPr/>
            </a:pPr>
            <a:endParaRPr lang="pt-BR" sz="1800" dirty="0" smtClean="0">
              <a:cs typeface="Arial" charset="0"/>
            </a:endParaRPr>
          </a:p>
          <a:p>
            <a:pPr algn="just">
              <a:defRPr/>
            </a:pPr>
            <a:r>
              <a:rPr lang="pt-BR" sz="1800" dirty="0" smtClean="0">
                <a:cs typeface="Arial" charset="0"/>
              </a:rPr>
              <a:t>					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1° Nível – Classe      -    PCASP</a:t>
            </a:r>
          </a:p>
          <a:p>
            <a:pPr lvl="8" algn="just">
              <a:defRPr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2º Nível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Grupo       -    PCASP</a:t>
            </a: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8" algn="just">
              <a:defRPr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3º Nível – Subgrupo 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-    PCASP</a:t>
            </a: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8" algn="just">
              <a:defRPr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4º Nível – Título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      -   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PCASP</a:t>
            </a: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8">
              <a:defRPr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5º Nível – Subtítulo  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PCASP</a:t>
            </a: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8">
              <a:defRPr/>
            </a:pPr>
            <a:r>
              <a:rPr lang="pt-BR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6º Nível – Item          </a:t>
            </a:r>
            <a:r>
              <a:rPr lang="pt-BR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pt-B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PCASP/RPPS</a:t>
            </a:r>
            <a:endParaRPr lang="pt-BR" sz="1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8">
              <a:defRPr/>
            </a:pPr>
            <a:r>
              <a:rPr lang="pt-BR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7º Nível – Subitem    </a:t>
            </a:r>
            <a:r>
              <a:rPr lang="pt-B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  PCASP/RPPS</a:t>
            </a:r>
            <a:endParaRPr lang="pt-BR" sz="1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Conector reto 18"/>
          <p:cNvCxnSpPr/>
          <p:nvPr/>
        </p:nvCxnSpPr>
        <p:spPr>
          <a:xfrm>
            <a:off x="911424" y="2205038"/>
            <a:ext cx="0" cy="71990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/>
          <p:nvPr/>
        </p:nvCxnSpPr>
        <p:spPr>
          <a:xfrm>
            <a:off x="911424" y="2924944"/>
            <a:ext cx="352839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>
            <a:off x="1271464" y="3179765"/>
            <a:ext cx="3191636" cy="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ector de seta reta 30"/>
          <p:cNvCxnSpPr/>
          <p:nvPr/>
        </p:nvCxnSpPr>
        <p:spPr>
          <a:xfrm>
            <a:off x="1631504" y="3434716"/>
            <a:ext cx="280831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ector de seta reta 31"/>
          <p:cNvCxnSpPr/>
          <p:nvPr/>
        </p:nvCxnSpPr>
        <p:spPr>
          <a:xfrm flipV="1">
            <a:off x="1919536" y="3716338"/>
            <a:ext cx="2520280" cy="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ector de seta reta 32"/>
          <p:cNvCxnSpPr/>
          <p:nvPr/>
        </p:nvCxnSpPr>
        <p:spPr>
          <a:xfrm>
            <a:off x="2279576" y="3933825"/>
            <a:ext cx="2160240" cy="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>
            <a:off x="2692240" y="4230690"/>
            <a:ext cx="1747576" cy="0"/>
          </a:xfrm>
          <a:prstGeom prst="straightConnector1">
            <a:avLst/>
          </a:prstGeom>
          <a:ln w="127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/>
          <p:nvPr/>
        </p:nvCxnSpPr>
        <p:spPr>
          <a:xfrm>
            <a:off x="3191317" y="4496002"/>
            <a:ext cx="1271783" cy="12498"/>
          </a:xfrm>
          <a:prstGeom prst="straightConnector1">
            <a:avLst/>
          </a:prstGeom>
          <a:ln w="127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ector reto 46"/>
          <p:cNvCxnSpPr/>
          <p:nvPr/>
        </p:nvCxnSpPr>
        <p:spPr>
          <a:xfrm>
            <a:off x="1271464" y="2205042"/>
            <a:ext cx="0" cy="9747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ector reto 47"/>
          <p:cNvCxnSpPr/>
          <p:nvPr/>
        </p:nvCxnSpPr>
        <p:spPr>
          <a:xfrm>
            <a:off x="1623037" y="2191844"/>
            <a:ext cx="8467" cy="12428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ector reto 48"/>
          <p:cNvCxnSpPr/>
          <p:nvPr/>
        </p:nvCxnSpPr>
        <p:spPr>
          <a:xfrm>
            <a:off x="1919536" y="2205040"/>
            <a:ext cx="0" cy="15113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ector reto 49"/>
          <p:cNvCxnSpPr/>
          <p:nvPr/>
        </p:nvCxnSpPr>
        <p:spPr>
          <a:xfrm>
            <a:off x="2279576" y="2205043"/>
            <a:ext cx="0" cy="17287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ector reto 50"/>
          <p:cNvCxnSpPr/>
          <p:nvPr/>
        </p:nvCxnSpPr>
        <p:spPr>
          <a:xfrm>
            <a:off x="2684108" y="2128843"/>
            <a:ext cx="27516" cy="2101847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ector reto 51"/>
          <p:cNvCxnSpPr/>
          <p:nvPr/>
        </p:nvCxnSpPr>
        <p:spPr>
          <a:xfrm>
            <a:off x="3168034" y="2179346"/>
            <a:ext cx="23283" cy="2316656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o explicativo retangular 4"/>
          <p:cNvSpPr/>
          <p:nvPr/>
        </p:nvSpPr>
        <p:spPr>
          <a:xfrm>
            <a:off x="6493934" y="1916832"/>
            <a:ext cx="1740602" cy="612648"/>
          </a:xfrm>
          <a:prstGeom prst="wedgeRect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Obrigatório</a:t>
            </a:r>
          </a:p>
        </p:txBody>
      </p:sp>
    </p:spTree>
    <p:extLst>
      <p:ext uri="{BB962C8B-B14F-4D97-AF65-F5344CB8AC3E}">
        <p14:creationId xmlns:p14="http://schemas.microsoft.com/office/powerpoint/2010/main" val="319686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1139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1007533" y="374978"/>
            <a:ext cx="10272184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Aspectos Contábeis do Plano de Contas, incluindo os RPPS</a:t>
            </a:r>
          </a:p>
        </p:txBody>
      </p:sp>
      <p:sp>
        <p:nvSpPr>
          <p:cNvPr id="6" name="Retângulo 5"/>
          <p:cNvSpPr/>
          <p:nvPr/>
        </p:nvSpPr>
        <p:spPr>
          <a:xfrm>
            <a:off x="330201" y="1412776"/>
            <a:ext cx="11527367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Aspecto Orçamentário </a:t>
            </a:r>
          </a:p>
        </p:txBody>
      </p:sp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330200" y="3277433"/>
            <a:ext cx="11430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Relatório Resumido da Execução Orçamentária - RREO (Balanço Orçamentário - BO e demais demonstrativos) representam os principais instrumentos para refletir esse aspecto. </a:t>
            </a:r>
          </a:p>
        </p:txBody>
      </p:sp>
      <p:sp>
        <p:nvSpPr>
          <p:cNvPr id="7" name="Retângulo 6"/>
          <p:cNvSpPr>
            <a:spLocks noChangeArrowheads="1"/>
          </p:cNvSpPr>
          <p:nvPr/>
        </p:nvSpPr>
        <p:spPr bwMode="auto">
          <a:xfrm>
            <a:off x="330200" y="4653136"/>
            <a:ext cx="11430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resultado orçamentário é apurado pela diferença entre as receitas (orçamentárias) 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arrecadadas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e as despesas (orçamentárias) 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empenhadas 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(art. 35 da lei nº 4.320/1964). </a:t>
            </a:r>
          </a:p>
        </p:txBody>
      </p:sp>
      <p:sp>
        <p:nvSpPr>
          <p:cNvPr id="3" name="Retângulo 2"/>
          <p:cNvSpPr/>
          <p:nvPr/>
        </p:nvSpPr>
        <p:spPr>
          <a:xfrm>
            <a:off x="330199" y="2134597"/>
            <a:ext cx="11310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Compreende o registro e a evidenciação do orçamento público, tanto quanto à aprovação e quanto à sua execução. </a:t>
            </a:r>
          </a:p>
        </p:txBody>
      </p:sp>
    </p:spTree>
    <p:extLst>
      <p:ext uri="{BB962C8B-B14F-4D97-AF65-F5344CB8AC3E}">
        <p14:creationId xmlns:p14="http://schemas.microsoft.com/office/powerpoint/2010/main" val="411126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7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2163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2164" name="Rectangle 5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1007533" y="343228"/>
            <a:ext cx="10272184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Aspectos Contábeis do Plano de Contas, incluindo os RPPS</a:t>
            </a:r>
          </a:p>
        </p:txBody>
      </p:sp>
      <p:sp>
        <p:nvSpPr>
          <p:cNvPr id="7" name="Retângulo 6"/>
          <p:cNvSpPr/>
          <p:nvPr/>
        </p:nvSpPr>
        <p:spPr>
          <a:xfrm>
            <a:off x="239184" y="1700808"/>
            <a:ext cx="11808883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Compreende </a:t>
            </a:r>
            <a:r>
              <a:rPr lang="pt-BR" sz="20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registro e a evidenciação da composição patrimonial do ente público (art. 85, 89, 100 e 104 da lei nº 4.320/1964). </a:t>
            </a:r>
          </a:p>
        </p:txBody>
      </p:sp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147462" y="2708920"/>
            <a:ext cx="1190060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Devem ser atendidos os princípios e normas contábeis voltados para o reconhecimento, mensuração e evidenciação dos ativos e passivos e de suas variações patrimoniais. </a:t>
            </a:r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93323" y="3933056"/>
            <a:ext cx="1180888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Balanço Patrimonial – BP e a Demonstração das Variações Patrimoniais - DVP representam os principais instrumentos para refletir esse aspecto. 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239184" y="4965700"/>
            <a:ext cx="1180888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resultado patrimonial é apurado pela diferença entre as 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variações patrimoniais aumentativas e diminutivas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registradas segundo os princípios da competência e oportunidade. (</a:t>
            </a:r>
            <a:r>
              <a:rPr lang="pt-BR" altLang="pt-BR" sz="2000" b="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principal foco da convergência às normas internacionais de contabilidade aplicada ao setor público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  <p:sp>
        <p:nvSpPr>
          <p:cNvPr id="3" name="Retângulo 2"/>
          <p:cNvSpPr/>
          <p:nvPr/>
        </p:nvSpPr>
        <p:spPr>
          <a:xfrm>
            <a:off x="396567" y="1124744"/>
            <a:ext cx="24256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Aspecto Patrimonial</a:t>
            </a:r>
          </a:p>
        </p:txBody>
      </p:sp>
    </p:spTree>
    <p:extLst>
      <p:ext uri="{BB962C8B-B14F-4D97-AF65-F5344CB8AC3E}">
        <p14:creationId xmlns:p14="http://schemas.microsoft.com/office/powerpoint/2010/main" val="83936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6" grpId="0"/>
      <p:bldP spid="8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3187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3188" name="Rectangle 5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1007533" y="343228"/>
            <a:ext cx="10272184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Aspectos Contábeis do Plano de Contas, incluindo os RPPS</a:t>
            </a:r>
          </a:p>
        </p:txBody>
      </p:sp>
      <p:sp>
        <p:nvSpPr>
          <p:cNvPr id="2" name="Retângulo 1"/>
          <p:cNvSpPr/>
          <p:nvPr/>
        </p:nvSpPr>
        <p:spPr>
          <a:xfrm>
            <a:off x="330201" y="1412776"/>
            <a:ext cx="11622617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Aspecto Fiscal </a:t>
            </a:r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330201" y="4149080"/>
            <a:ext cx="1162261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Estes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indicadores têm imprescindíveis relevâncias na evidenciação do equilíbrio das contas públicas. </a:t>
            </a:r>
          </a:p>
        </p:txBody>
      </p:sp>
      <p:sp>
        <p:nvSpPr>
          <p:cNvPr id="7" name="Retângulo 6"/>
          <p:cNvSpPr>
            <a:spLocks noChangeArrowheads="1"/>
          </p:cNvSpPr>
          <p:nvPr/>
        </p:nvSpPr>
        <p:spPr bwMode="auto">
          <a:xfrm>
            <a:off x="330201" y="5085184"/>
            <a:ext cx="1162261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Relatório de Gestão Fiscal - RGF e o Relatório Resumido da Execução  Orçamentária - RREO representam os principais instrumentos para refletir esse aspecto. </a:t>
            </a:r>
          </a:p>
        </p:txBody>
      </p:sp>
      <p:sp>
        <p:nvSpPr>
          <p:cNvPr id="3" name="Retângulo 2"/>
          <p:cNvSpPr/>
          <p:nvPr/>
        </p:nvSpPr>
        <p:spPr>
          <a:xfrm>
            <a:off x="330201" y="2276872"/>
            <a:ext cx="113824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Diz respeito à apuração e evidenciação, por meio da contabilidade, dos indicadores estabelecidos pela Lei Complementar nº 101/2000, por exemplo, o limite da despesa com pessoal, das operações de crédito e da dívida consolidada, além da apuração da disponibilidade de caixa, do resultado primário e do nominal.</a:t>
            </a:r>
          </a:p>
        </p:txBody>
      </p:sp>
    </p:spTree>
    <p:extLst>
      <p:ext uri="{BB962C8B-B14F-4D97-AF65-F5344CB8AC3E}">
        <p14:creationId xmlns:p14="http://schemas.microsoft.com/office/powerpoint/2010/main" val="92998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30200" y="152400"/>
            <a:ext cx="123274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kumimoji="1" lang="en-GB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330201" y="229723"/>
            <a:ext cx="11334751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PCASP para os RPPS</a:t>
            </a:r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479376" y="1268760"/>
            <a:ext cx="107586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pt-BR" altLang="pt-BR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Portaria MPS nº 509, de 12/12/2013</a:t>
            </a:r>
          </a:p>
        </p:txBody>
      </p:sp>
      <p:sp>
        <p:nvSpPr>
          <p:cNvPr id="26631" name="Retângulo 6"/>
          <p:cNvSpPr>
            <a:spLocks noChangeArrowheads="1"/>
          </p:cNvSpPr>
          <p:nvPr/>
        </p:nvSpPr>
        <p:spPr bwMode="auto">
          <a:xfrm>
            <a:off x="330201" y="1988840"/>
            <a:ext cx="11334751" cy="132343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Determina que </a:t>
            </a:r>
            <a:r>
              <a:rPr lang="pt-B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pt-BR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RPPS </a:t>
            </a:r>
            <a:r>
              <a:rPr lang="pt-BR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devem adotar as </a:t>
            </a:r>
            <a:r>
              <a:rPr lang="pt-BR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contas a estes aplicáveis, especificadas no </a:t>
            </a:r>
            <a:r>
              <a:rPr lang="pt-B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Plano de Contas Aplicado ao Setor Público - PCASP Estendido até o 7º nível de classificação</a:t>
            </a:r>
            <a:r>
              <a:rPr lang="pt-BR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conforme a versão atualizada do Anexo III da Instrução de Procedimentos Contábeis nº 00 (IPC 00) da STN. (</a:t>
            </a:r>
            <a:r>
              <a:rPr lang="pt-BR" sz="2000" b="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estrutura exigida </a:t>
            </a:r>
            <a:r>
              <a:rPr lang="pt-BR" sz="2000" b="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desde o exercício </a:t>
            </a:r>
            <a:r>
              <a:rPr lang="pt-BR" sz="2000" b="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 2015</a:t>
            </a:r>
            <a:r>
              <a:rPr lang="pt-BR" sz="2000" b="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632" name="Retângulo 8"/>
          <p:cNvSpPr>
            <a:spLocks noChangeArrowheads="1"/>
          </p:cNvSpPr>
          <p:nvPr/>
        </p:nvSpPr>
        <p:spPr bwMode="auto">
          <a:xfrm>
            <a:off x="330201" y="3501008"/>
            <a:ext cx="11334751" cy="132343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just"/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Explicita que a </a:t>
            </a: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Secretaria de Políticas de Previdência Social adotará as medidas necessárias para a prestação de informações sobre a aplicação do PCASP e das DCASP pelos entes federativos detentores de RPPS</a:t>
            </a:r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(os procedimentos encontram-se no endereço eletrônico: </a:t>
            </a:r>
            <a:r>
              <a:rPr lang="pt-BR" altLang="pt-BR" sz="2000" b="1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pt-BR" altLang="pt-BR" sz="2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www.mtps.gov.br/mais-informacoes-de-regimes-proprios-da-previdencia/previdencia-no-servico-publico/contabilidade</a:t>
            </a:r>
            <a:r>
              <a:rPr lang="pt-BR" altLang="pt-BR" sz="2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t-BR" altLang="pt-BR" sz="20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3" name="Retângulo 9"/>
          <p:cNvSpPr>
            <a:spLocks noChangeArrowheads="1"/>
          </p:cNvSpPr>
          <p:nvPr/>
        </p:nvSpPr>
        <p:spPr bwMode="auto">
          <a:xfrm>
            <a:off x="445201" y="5877272"/>
            <a:ext cx="112331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Portaria STN nº 634/2013 tornou obrigatório o PCASP a partir do exercício de 2014.</a:t>
            </a:r>
          </a:p>
        </p:txBody>
      </p:sp>
      <p:sp>
        <p:nvSpPr>
          <p:cNvPr id="11" name="Retângulo 9"/>
          <p:cNvSpPr>
            <a:spLocks noChangeArrowheads="1"/>
          </p:cNvSpPr>
          <p:nvPr/>
        </p:nvSpPr>
        <p:spPr bwMode="auto">
          <a:xfrm>
            <a:off x="431801" y="5157192"/>
            <a:ext cx="112331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Plano de Contas para os RPPS é, portanto, um extrato do Anexo III da IPC 00.</a:t>
            </a:r>
          </a:p>
        </p:txBody>
      </p:sp>
    </p:spTree>
    <p:extLst>
      <p:ext uri="{BB962C8B-B14F-4D97-AF65-F5344CB8AC3E}">
        <p14:creationId xmlns:p14="http://schemas.microsoft.com/office/powerpoint/2010/main" val="136021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631" grpId="0"/>
      <p:bldP spid="26632" grpId="0"/>
      <p:bldP spid="26633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ChangeArrowheads="1"/>
          </p:cNvSpPr>
          <p:nvPr/>
        </p:nvSpPr>
        <p:spPr bwMode="auto">
          <a:xfrm>
            <a:off x="191344" y="3048506"/>
            <a:ext cx="11809312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pt-BR" sz="32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PRINCIPAIS CONTAS DE INTERESSE ESPECÍFICO DOS RPPS</a:t>
            </a:r>
          </a:p>
        </p:txBody>
      </p:sp>
    </p:spTree>
    <p:extLst>
      <p:ext uri="{BB962C8B-B14F-4D97-AF65-F5344CB8AC3E}">
        <p14:creationId xmlns:p14="http://schemas.microsoft.com/office/powerpoint/2010/main" val="359714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381003" y="674467"/>
            <a:ext cx="11283951" cy="5222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Fontes de Financiamento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dos RPPS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19" name="Diagrama 18"/>
          <p:cNvGraphicFramePr/>
          <p:nvPr>
            <p:extLst>
              <p:ext uri="{D42A27DB-BD31-4B8C-83A1-F6EECF244321}">
                <p14:modId xmlns:p14="http://schemas.microsoft.com/office/powerpoint/2010/main" val="1422361192"/>
              </p:ext>
            </p:extLst>
          </p:nvPr>
        </p:nvGraphicFramePr>
        <p:xfrm>
          <a:off x="767408" y="1599183"/>
          <a:ext cx="10657184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1" name="Diagrama 20"/>
          <p:cNvGraphicFramePr/>
          <p:nvPr>
            <p:extLst>
              <p:ext uri="{D42A27DB-BD31-4B8C-83A1-F6EECF244321}">
                <p14:modId xmlns:p14="http://schemas.microsoft.com/office/powerpoint/2010/main" val="2774321014"/>
              </p:ext>
            </p:extLst>
          </p:nvPr>
        </p:nvGraphicFramePr>
        <p:xfrm>
          <a:off x="767408" y="2492896"/>
          <a:ext cx="10657184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2" name="Diagrama 21"/>
          <p:cNvGraphicFramePr/>
          <p:nvPr>
            <p:extLst>
              <p:ext uri="{D42A27DB-BD31-4B8C-83A1-F6EECF244321}">
                <p14:modId xmlns:p14="http://schemas.microsoft.com/office/powerpoint/2010/main" val="2787567356"/>
              </p:ext>
            </p:extLst>
          </p:nvPr>
        </p:nvGraphicFramePr>
        <p:xfrm>
          <a:off x="767408" y="3356992"/>
          <a:ext cx="10657184" cy="648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23" name="Diagrama 22"/>
          <p:cNvGraphicFramePr/>
          <p:nvPr>
            <p:extLst>
              <p:ext uri="{D42A27DB-BD31-4B8C-83A1-F6EECF244321}">
                <p14:modId xmlns:p14="http://schemas.microsoft.com/office/powerpoint/2010/main" val="3877753394"/>
              </p:ext>
            </p:extLst>
          </p:nvPr>
        </p:nvGraphicFramePr>
        <p:xfrm>
          <a:off x="767408" y="4407495"/>
          <a:ext cx="10657184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24" name="Diagrama 23"/>
          <p:cNvGraphicFramePr/>
          <p:nvPr>
            <p:extLst>
              <p:ext uri="{D42A27DB-BD31-4B8C-83A1-F6EECF244321}">
                <p14:modId xmlns:p14="http://schemas.microsoft.com/office/powerpoint/2010/main" val="2997851387"/>
              </p:ext>
            </p:extLst>
          </p:nvPr>
        </p:nvGraphicFramePr>
        <p:xfrm>
          <a:off x="767408" y="5301208"/>
          <a:ext cx="10657184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</p:spTree>
    <p:extLst>
      <p:ext uri="{BB962C8B-B14F-4D97-AF65-F5344CB8AC3E}">
        <p14:creationId xmlns:p14="http://schemas.microsoft.com/office/powerpoint/2010/main" val="79823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  <p:bldGraphic spid="21" grpId="0">
        <p:bldAsOne/>
      </p:bldGraphic>
      <p:bldGraphic spid="22" grpId="0">
        <p:bldAsOne/>
      </p:bldGraphic>
      <p:bldGraphic spid="23" grpId="0">
        <p:bldAsOne/>
      </p:bldGraphic>
      <p:bldGraphic spid="2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sindicato.cnt.br/images/caduce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880" y="908720"/>
            <a:ext cx="1872208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45150603"/>
              </p:ext>
            </p:extLst>
          </p:nvPr>
        </p:nvGraphicFramePr>
        <p:xfrm>
          <a:off x="551383" y="2420888"/>
          <a:ext cx="10738917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35001" y="260648"/>
            <a:ext cx="106553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Contabilidade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Pública Brasileira e o Processo de Convergência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97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51384" y="530451"/>
            <a:ext cx="11089232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4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INGRESSOS FINANCEIROS – Contas Envolvidas no RPPS</a:t>
            </a:r>
            <a:endParaRPr lang="pt-BR" sz="24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704462"/>
              </p:ext>
            </p:extLst>
          </p:nvPr>
        </p:nvGraphicFramePr>
        <p:xfrm>
          <a:off x="551385" y="1196752"/>
          <a:ext cx="11089233" cy="523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3712"/>
                <a:gridCol w="8755521"/>
              </a:tblGrid>
              <a:tr h="5238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1.1.1.1.1.06.01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BANCOS CONTA MOVIMENTO –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943336"/>
              </p:ext>
            </p:extLst>
          </p:nvPr>
        </p:nvGraphicFramePr>
        <p:xfrm>
          <a:off x="551385" y="1700808"/>
          <a:ext cx="11089234" cy="822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2455"/>
                <a:gridCol w="8706779"/>
              </a:tblGrid>
              <a:tr h="5486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1.1.1.1.1.06.02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80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BANCOS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 MOVIMENTO – PLANO </a:t>
                      </a:r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FINANCEIRO</a:t>
                      </a:r>
                    </a:p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800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(somente para RPPS</a:t>
                      </a:r>
                      <a:r>
                        <a:rPr lang="pt-BR" sz="1800" i="1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com segregação da massa)</a:t>
                      </a:r>
                      <a:endParaRPr lang="pt-BR" sz="1800" b="0" i="1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36790"/>
              </p:ext>
            </p:extLst>
          </p:nvPr>
        </p:nvGraphicFramePr>
        <p:xfrm>
          <a:off x="551384" y="2708920"/>
          <a:ext cx="11089232" cy="5808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2453"/>
                <a:gridCol w="8706779"/>
              </a:tblGrid>
              <a:tr h="5808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1.1.1.1.1.06.03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BANCOS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 MOVIMENTO – PLANO </a:t>
                      </a:r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PREVIDENCIÁRIO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277734"/>
              </p:ext>
            </p:extLst>
          </p:nvPr>
        </p:nvGraphicFramePr>
        <p:xfrm>
          <a:off x="551384" y="3573016"/>
          <a:ext cx="1108923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2453"/>
                <a:gridCol w="8706779"/>
              </a:tblGrid>
              <a:tr h="548548">
                <a:tc>
                  <a:txBody>
                    <a:bodyPr/>
                    <a:lstStyle/>
                    <a:p>
                      <a:pPr algn="ctr" fontAlgn="ctr"/>
                      <a:endParaRPr lang="pt-BR" sz="1800" b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pt-BR" sz="1800" b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1.1.1.1.1.06.04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800" b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ctr"/>
                      <a:r>
                        <a:rPr lang="pt-BR" sz="1800" b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BANCOS </a:t>
                      </a:r>
                      <a:r>
                        <a:rPr lang="pt-BR" sz="1800" b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 MOVIMENTO – </a:t>
                      </a:r>
                      <a:r>
                        <a:rPr lang="pt-BR" sz="1800" b="1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TAXA DE ADMINISTRAÇÃO</a:t>
                      </a:r>
                      <a:endParaRPr lang="pt-BR" sz="1800" b="1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51384" y="4789603"/>
            <a:ext cx="11089232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4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 algn="just"/>
            <a:r>
              <a:rPr lang="pt-BR" dirty="0">
                <a:effectLst/>
              </a:rPr>
              <a:t>Essa segregação das contas busca permitir melhores mecanismos de gestão e controle dos recursos previdenciários, além de promover a transparência.</a:t>
            </a:r>
          </a:p>
        </p:txBody>
      </p:sp>
    </p:spTree>
    <p:extLst>
      <p:ext uri="{BB962C8B-B14F-4D97-AF65-F5344CB8AC3E}">
        <p14:creationId xmlns:p14="http://schemas.microsoft.com/office/powerpoint/2010/main" val="413094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13321" y="457508"/>
            <a:ext cx="10475383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Créditos de Contribuições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551384" y="1187460"/>
            <a:ext cx="11089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ctr" hangingPunct="1"/>
            <a:r>
              <a:rPr lang="pt-BR" b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1.1.2.0.0.00.00	CRÉDITOS A CURTO PRAZO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59768" y="1916832"/>
            <a:ext cx="1108084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fontAlgn="ctr" hangingPunct="1"/>
            <a:r>
              <a:rPr lang="pt-BR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1.1.2.1.1.05.00	CONTRIBUIÇÕES PREVIDENCIÁRIAS A RECEBER</a:t>
            </a:r>
          </a:p>
        </p:txBody>
      </p:sp>
      <p:sp>
        <p:nvSpPr>
          <p:cNvPr id="7" name="Retângulo 6"/>
          <p:cNvSpPr/>
          <p:nvPr/>
        </p:nvSpPr>
        <p:spPr>
          <a:xfrm>
            <a:off x="559768" y="2771636"/>
            <a:ext cx="1108084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fontAlgn="ctr" hangingPunct="1"/>
            <a:r>
              <a:rPr lang="pt-BR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1.1.2.1.1.05.01	CONTRIBUIÇÕES DO RPPS A RECEBER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551384" y="3573016"/>
            <a:ext cx="1108923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fontAlgn="ctr" hangingPunct="1"/>
            <a:r>
              <a:rPr lang="pt-BR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1.1.2.1.1.05.99	OUTRAS CONTRIBUIÇÕES PREVIDENCIÁRIAS A RECEBER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551384" y="4283804"/>
            <a:ext cx="11089232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eaLnBrk="1" fontAlgn="ctr" hangingPunct="1"/>
            <a:r>
              <a:rPr lang="pt-BR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1.1.2.1.1.71.00	CRÉDITOS PREVIDENCIÁRIOS PARCELADOS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551384" y="5075892"/>
            <a:ext cx="1108923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fontAlgn="ctr" hangingPunct="1"/>
            <a:r>
              <a:rPr lang="pt-BR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1.1.2.9.0.00.00	(-) AJUSTE DE PERDAS DE CRÉDITOS A CURTO PRAZO</a:t>
            </a:r>
          </a:p>
        </p:txBody>
      </p:sp>
    </p:spTree>
    <p:extLst>
      <p:ext uri="{BB962C8B-B14F-4D97-AF65-F5344CB8AC3E}">
        <p14:creationId xmlns:p14="http://schemas.microsoft.com/office/powerpoint/2010/main" val="168467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14" grpId="0" animBg="1"/>
      <p:bldP spid="15" grpId="0" animBg="1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419509"/>
              </p:ext>
            </p:extLst>
          </p:nvPr>
        </p:nvGraphicFramePr>
        <p:xfrm>
          <a:off x="551384" y="2204864"/>
          <a:ext cx="11089232" cy="5756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534"/>
                <a:gridCol w="8474698"/>
              </a:tblGrid>
              <a:tr h="5756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1.2.1.1.1.01.05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CONTRIBUIÇÕES PREVIDENCIÁRIAS A RECEBER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602527"/>
              </p:ext>
            </p:extLst>
          </p:nvPr>
        </p:nvGraphicFramePr>
        <p:xfrm>
          <a:off x="551384" y="3140968"/>
          <a:ext cx="11089232" cy="676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534"/>
                <a:gridCol w="8474698"/>
              </a:tblGrid>
              <a:tr h="6762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1.2.1.1.1.01.71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CRÉDITOS PREVIDENCIÁRIOS PARCELADOS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63977"/>
              </p:ext>
            </p:extLst>
          </p:nvPr>
        </p:nvGraphicFramePr>
        <p:xfrm>
          <a:off x="551384" y="4148881"/>
          <a:ext cx="11089232" cy="5762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535"/>
                <a:gridCol w="8474697"/>
              </a:tblGrid>
              <a:tr h="57626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1.2.1.1.1.03.03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EMPRÉSTIMOS A RECEBER </a:t>
                      </a:r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704256"/>
              </p:ext>
            </p:extLst>
          </p:nvPr>
        </p:nvGraphicFramePr>
        <p:xfrm>
          <a:off x="551384" y="5013176"/>
          <a:ext cx="11089232" cy="503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534"/>
                <a:gridCol w="8474698"/>
              </a:tblGrid>
              <a:tr h="5032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1.2.1.1.1.04.02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CRÉDITOS PREVIDENCIÁRIOS INSCRITOS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637435"/>
              </p:ext>
            </p:extLst>
          </p:nvPr>
        </p:nvGraphicFramePr>
        <p:xfrm>
          <a:off x="551384" y="1556792"/>
          <a:ext cx="11089232" cy="3474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533"/>
                <a:gridCol w="8474699"/>
              </a:tblGrid>
              <a:tr h="3474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1.2.1.1.0.00.00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CRÉDITOS A LONGO PRAZO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o explicativo em elipse 1"/>
          <p:cNvSpPr/>
          <p:nvPr/>
        </p:nvSpPr>
        <p:spPr>
          <a:xfrm>
            <a:off x="8616280" y="1900067"/>
            <a:ext cx="2880320" cy="2249013"/>
          </a:xfrm>
          <a:prstGeom prst="wedgeEllipseCallout">
            <a:avLst/>
          </a:prstGeom>
          <a:solidFill>
            <a:schemeClr val="bg1"/>
          </a:solidFill>
          <a:ln w="12700"/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As Leis 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nº </a:t>
            </a:r>
            <a:r>
              <a:rPr lang="pt-BR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9.717/1998 e LRF vedam empréstimos dos recursos previdenciários</a:t>
            </a:r>
            <a:endParaRPr lang="pt-BR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713321" y="404664"/>
            <a:ext cx="1047538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Créditos de Contribuições e Outros Direitos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125395"/>
              </p:ext>
            </p:extLst>
          </p:nvPr>
        </p:nvGraphicFramePr>
        <p:xfrm>
          <a:off x="551384" y="5806082"/>
          <a:ext cx="11089232" cy="503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534"/>
                <a:gridCol w="8474698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1.2.1.1.4.99.0</a:t>
                      </a:r>
                      <a:endParaRPr lang="pt-BR" dirty="0" smtClean="0"/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(-) AJUSTE DE PERDAS DE CRÉDITOS A LONGO PRAZO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93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816833"/>
              </p:ext>
            </p:extLst>
          </p:nvPr>
        </p:nvGraphicFramePr>
        <p:xfrm>
          <a:off x="551383" y="908720"/>
          <a:ext cx="11089235" cy="360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6923"/>
                <a:gridCol w="9132312"/>
              </a:tblGrid>
              <a:tr h="3603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4.2.0.0.0.00.00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CONTRIBUIÇÕES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713321" y="116632"/>
            <a:ext cx="1047538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4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VPA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de Contribuições – Contas Envolvidas no RPPS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954046"/>
              </p:ext>
            </p:extLst>
          </p:nvPr>
        </p:nvGraphicFramePr>
        <p:xfrm>
          <a:off x="551384" y="1556792"/>
          <a:ext cx="11089232" cy="8497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223"/>
                <a:gridCol w="9073009"/>
              </a:tblGrid>
              <a:tr h="30114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</a:t>
                      </a:r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CONTRIBUIÇÕES PATRONAIS AO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114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4.2.1.1.1.01.01</a:t>
                      </a:r>
                    </a:p>
                    <a:p>
                      <a:pPr algn="ctr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4.2.1.1.1.01.02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CONTRIBUIÇÃO</a:t>
                      </a:r>
                      <a:r>
                        <a:rPr lang="pt-BR" sz="18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PATRONAL DE SERVIDOR ATIVO - RPPS</a:t>
                      </a:r>
                      <a:endParaRPr lang="pt-BR" sz="180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CONTR.PATRONAL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PAGAMENTO DE SENTENCAS JUDICIAIS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010794"/>
              </p:ext>
            </p:extLst>
          </p:nvPr>
        </p:nvGraphicFramePr>
        <p:xfrm>
          <a:off x="551384" y="5445224"/>
          <a:ext cx="11089232" cy="360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224"/>
                <a:gridCol w="9073008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4.2.1.1.1.03.00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CONTRIBUIÇÃO PREVIDENCIÁRIA PARA AMORTIZAÇÃO DO DÉFICIT ATUARIAL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011507"/>
              </p:ext>
            </p:extLst>
          </p:nvPr>
        </p:nvGraphicFramePr>
        <p:xfrm>
          <a:off x="551384" y="4994216"/>
          <a:ext cx="11071314" cy="306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2967"/>
                <a:gridCol w="9058347"/>
              </a:tblGrid>
              <a:tr h="3069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4.2.1.1.1.04.00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CONTRIBUIÇÕES PARA CUSTEIO DAS PENSÕES </a:t>
                      </a:r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MILITARES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476877"/>
              </p:ext>
            </p:extLst>
          </p:nvPr>
        </p:nvGraphicFramePr>
        <p:xfrm>
          <a:off x="551384" y="5962992"/>
          <a:ext cx="10999306" cy="274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9875"/>
                <a:gridCol w="8999431"/>
              </a:tblGrid>
              <a:tr h="2097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4.2.1.1.1.97.00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DEDUÇÕES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456205"/>
              </p:ext>
            </p:extLst>
          </p:nvPr>
        </p:nvGraphicFramePr>
        <p:xfrm>
          <a:off x="551384" y="2663137"/>
          <a:ext cx="11089232" cy="20620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223"/>
                <a:gridCol w="9073009"/>
              </a:tblGrid>
              <a:tr h="2896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</a:t>
                      </a:r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CONTRIBUIÇÃO DO SEGURADO AO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6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4.2.1.1.1.02.01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CONTRIBUIÇÃO DO SERVIDOR - RPPS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6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4.2.1.1.1.02.02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CONTRIBUIÇÃO DO APOSENTADO -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6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4.2.1.1.1.02.03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CONTRIBUIÇÃO DE PENSIONISTA -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114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4.2.1.1.1.02.04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CONTRIBUIÇÃO DO SERVIDOR </a:t>
                      </a:r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PAGTO SENTENÇAS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JUDICIAIS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114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4.2.1.1.1.02.05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CONTRIBUIÇÃO DO APOSENTADO - PAGTO </a:t>
                      </a:r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SENTENÇAS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JUDICIAIS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114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4.2.1.1.1.02.06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CONTRIBUIÇÃO DO PENSIONISTA - PAGTO </a:t>
                      </a:r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SENTENÇAS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JUDICIAIS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113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ChangeArrowheads="1"/>
          </p:cNvSpPr>
          <p:nvPr/>
        </p:nvSpPr>
        <p:spPr bwMode="auto">
          <a:xfrm>
            <a:off x="796852" y="312839"/>
            <a:ext cx="1069974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Lançamentos Esperados no RPPS - Contribuições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35171" name="CaixaDeTexto 2"/>
          <p:cNvSpPr txBox="1">
            <a:spLocks noChangeArrowheads="1"/>
          </p:cNvSpPr>
          <p:nvPr/>
        </p:nvSpPr>
        <p:spPr bwMode="auto">
          <a:xfrm>
            <a:off x="623392" y="764704"/>
            <a:ext cx="1069974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Myriad Pro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Myriad Pro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Myriad Pro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Myriad Pro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9pPr>
          </a:lstStyle>
          <a:p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Contribuições Patronais – Pela ocorrência do Fato Gerador</a:t>
            </a: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742410" y="5765194"/>
            <a:ext cx="989009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altLang="pt-BR" sz="20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Nota: </a:t>
            </a:r>
            <a:r>
              <a:rPr lang="pt-BR" altLang="pt-BR" sz="2000" b="0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Observando os devidos desdobramentos  de cada conta conforme o fato. </a:t>
            </a:r>
          </a:p>
        </p:txBody>
      </p:sp>
      <p:sp>
        <p:nvSpPr>
          <p:cNvPr id="2" name="Retângulo 1"/>
          <p:cNvSpPr/>
          <p:nvPr/>
        </p:nvSpPr>
        <p:spPr>
          <a:xfrm>
            <a:off x="796851" y="3657218"/>
            <a:ext cx="10311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Receita a Realizar          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6.2.1.1.0.00.00</a:t>
            </a: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 - Receita Realizada                        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6.2.1.2.0.00.00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96852" y="1640994"/>
            <a:ext cx="104837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Crédito Tributário a Receber                            1.1.2.1.2.xx.xx 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– VPA                                              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4.2.1.1.1.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796852" y="2721114"/>
            <a:ext cx="99076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Bancos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Conta Movimento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1.1.1.1.1.06.00 </a:t>
            </a:r>
            <a:endParaRPr lang="pt-BR" altLang="pt-BR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Crédito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Tributário a Receber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1.1.2.1.2.xx.xx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796851" y="4809346"/>
            <a:ext cx="103102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Controle da Disponibilidade de Recursos         7.2.1.1.0.00.00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 -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Disponibilidade por Destinação de Recursos    8.2.1.1.0.00.00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o explicativo em elipse 8"/>
          <p:cNvSpPr/>
          <p:nvPr/>
        </p:nvSpPr>
        <p:spPr>
          <a:xfrm>
            <a:off x="8015220" y="1650137"/>
            <a:ext cx="2257245" cy="141882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Observando situações de segregação da massa</a:t>
            </a:r>
          </a:p>
        </p:txBody>
      </p:sp>
    </p:spTree>
    <p:extLst>
      <p:ext uri="{BB962C8B-B14F-4D97-AF65-F5344CB8AC3E}">
        <p14:creationId xmlns:p14="http://schemas.microsoft.com/office/powerpoint/2010/main" val="3884755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animBg="1"/>
      <p:bldP spid="5" grpId="0"/>
      <p:bldP spid="2" grpId="0"/>
      <p:bldP spid="6" grpId="0"/>
      <p:bldP spid="10" grpId="0"/>
      <p:bldP spid="11" grpId="0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551384" y="980728"/>
            <a:ext cx="11089232" cy="4001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pt-BR" alt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Contribuições dos Segurados e Beneficiários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695400" y="2001034"/>
            <a:ext cx="105851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Contribuições do RPPS a Receber                         1.1.2.1.1.05.01 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VPA                                                                        4.2.1.1.1.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695400" y="3009146"/>
            <a:ext cx="107291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Bancos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Conta Movimento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1.1.1.1.1.06.00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Contribuições do RPPS a Receber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1.1.2.1.1.05.01 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695401" y="3801234"/>
            <a:ext cx="10369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Receita a Realizar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6.2.1.1.0.00.00</a:t>
            </a: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 - Receita Realizada  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6.2.1.2.0.00.00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95400" y="4881354"/>
            <a:ext cx="102677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Controle da Disponibilidade de Recursos                7.2.1.1.0.00.00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 -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Disponibilidade por Destinação de Recursos           8.2.1.1.0.00.00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08520" y="456855"/>
            <a:ext cx="1069974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Lançamentos Esperados no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Recebimento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dos Recursos</a:t>
            </a:r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auto">
          <a:xfrm>
            <a:off x="709697" y="5765194"/>
            <a:ext cx="101388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altLang="pt-BR" sz="2000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Nota: Observando os devidos desdobramentos  de cada conta conforme o fato </a:t>
            </a:r>
          </a:p>
        </p:txBody>
      </p:sp>
      <p:sp>
        <p:nvSpPr>
          <p:cNvPr id="17" name="Texto explicativo em elipse 16"/>
          <p:cNvSpPr/>
          <p:nvPr/>
        </p:nvSpPr>
        <p:spPr>
          <a:xfrm>
            <a:off x="8015220" y="1578129"/>
            <a:ext cx="2257245" cy="141882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Observando situações de segregação da massa</a:t>
            </a:r>
          </a:p>
        </p:txBody>
      </p:sp>
    </p:spTree>
    <p:extLst>
      <p:ext uri="{BB962C8B-B14F-4D97-AF65-F5344CB8AC3E}">
        <p14:creationId xmlns:p14="http://schemas.microsoft.com/office/powerpoint/2010/main" val="211794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>
            <a:spLocks noChangeArrowheads="1"/>
          </p:cNvSpPr>
          <p:nvPr/>
        </p:nvSpPr>
        <p:spPr bwMode="auto">
          <a:xfrm>
            <a:off x="551384" y="980728"/>
            <a:ext cx="110892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pt-BR" alt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Compensação Financeira Previdenciária</a:t>
            </a: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709697" y="5549170"/>
            <a:ext cx="101388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Nota: Observando os devidos desdobramentos  de cada conta conforme o fato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623392" y="3729226"/>
            <a:ext cx="1036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Receita a Realizar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6.2.1.1.0.00.00</a:t>
            </a: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 - Receita Realizada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6.2.1.2.0.00.00</a:t>
            </a:r>
          </a:p>
        </p:txBody>
      </p:sp>
      <p:sp>
        <p:nvSpPr>
          <p:cNvPr id="9" name="Retângulo 8"/>
          <p:cNvSpPr/>
          <p:nvPr/>
        </p:nvSpPr>
        <p:spPr>
          <a:xfrm>
            <a:off x="623392" y="1785010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Créditos a Curto Prazo                                    1.1.2.x.x.xx.xx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– VPA                              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4.9.9.1.0.00.00/4.9.9.2.0.00.00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23392" y="2780928"/>
            <a:ext cx="842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Bancos Conta Movimento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1.1.1.1.1.06.00  </a:t>
            </a:r>
          </a:p>
          <a:p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Créditos a Curto Prazo             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1.1.2.x.x.xx.xx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767408" y="384847"/>
            <a:ext cx="1069974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Lançamentos Esperados no Recebimento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dos Recursos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23392" y="4665330"/>
            <a:ext cx="101956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Controle da Disponibilidade de Recursos         7.2.1.1.0.00.00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 -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Disponibilidade por Destinação de Recursos    8.2.1.1.0.00.00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o explicativo em elipse 12"/>
          <p:cNvSpPr/>
          <p:nvPr/>
        </p:nvSpPr>
        <p:spPr>
          <a:xfrm>
            <a:off x="9095339" y="1578129"/>
            <a:ext cx="2257245" cy="141882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Observando situações de segregação da massa</a:t>
            </a:r>
          </a:p>
        </p:txBody>
      </p:sp>
    </p:spTree>
    <p:extLst>
      <p:ext uri="{BB962C8B-B14F-4D97-AF65-F5344CB8AC3E}">
        <p14:creationId xmlns:p14="http://schemas.microsoft.com/office/powerpoint/2010/main" val="313548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1" grpId="0"/>
      <p:bldP spid="9" grpId="0"/>
      <p:bldP spid="7" grpId="0"/>
      <p:bldP spid="10" grpId="0"/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CaixaDeTexto 2"/>
          <p:cNvSpPr txBox="1">
            <a:spLocks noChangeArrowheads="1"/>
          </p:cNvSpPr>
          <p:nvPr/>
        </p:nvSpPr>
        <p:spPr bwMode="auto">
          <a:xfrm>
            <a:off x="551384" y="1084673"/>
            <a:ext cx="11089232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defPPr>
              <a:defRPr lang="pt-BR"/>
            </a:defPPr>
            <a:lvl1pPr>
              <a:defRPr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pt-BR" altLang="pt-BR" b="1" dirty="0"/>
              <a:t>4. Transferências - Insuficiências Financeiras</a:t>
            </a:r>
          </a:p>
        </p:txBody>
      </p:sp>
      <p:sp>
        <p:nvSpPr>
          <p:cNvPr id="3" name="Retângulo 2"/>
          <p:cNvSpPr/>
          <p:nvPr/>
        </p:nvSpPr>
        <p:spPr>
          <a:xfrm>
            <a:off x="767408" y="2649106"/>
            <a:ext cx="98650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-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Bancos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Conta Movimento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1.1.1.1.1.06.00  </a:t>
            </a:r>
            <a:endParaRPr lang="pt-BR" altLang="pt-BR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VPA </a:t>
            </a:r>
            <a:r>
              <a:rPr lang="pt-BR" altLang="pt-BR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Transf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altLang="pt-BR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Receb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 p/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Aportes </a:t>
            </a:r>
            <a:r>
              <a:rPr lang="pt-BR" altLang="pt-BR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Recur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RPPS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4.5.1.3.2.00.00 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08520" y="332658"/>
            <a:ext cx="1069974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Lançamentos Esperados no Recebimento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dos Recursos</a:t>
            </a:r>
          </a:p>
        </p:txBody>
      </p:sp>
      <p:sp>
        <p:nvSpPr>
          <p:cNvPr id="10" name="Retângulo 9"/>
          <p:cNvSpPr/>
          <p:nvPr/>
        </p:nvSpPr>
        <p:spPr>
          <a:xfrm>
            <a:off x="767408" y="3945250"/>
            <a:ext cx="101956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Controle da Disponibilidade de Recursos          7.2.1.1.0.00.00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 -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Disponibilidade por Destinação de Recursos     8.2.1.1.0.00.00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853713" y="5373216"/>
            <a:ext cx="101388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Nota: Observando os devidos desdobramentos  de cada conta conforme o fato </a:t>
            </a:r>
          </a:p>
        </p:txBody>
      </p:sp>
      <p:sp>
        <p:nvSpPr>
          <p:cNvPr id="11" name="Texto explicativo em elipse 10"/>
          <p:cNvSpPr/>
          <p:nvPr/>
        </p:nvSpPr>
        <p:spPr>
          <a:xfrm>
            <a:off x="8015220" y="1506121"/>
            <a:ext cx="2257245" cy="141882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Observando situações de segregação da massa</a:t>
            </a:r>
          </a:p>
        </p:txBody>
      </p:sp>
    </p:spTree>
    <p:extLst>
      <p:ext uri="{BB962C8B-B14F-4D97-AF65-F5344CB8AC3E}">
        <p14:creationId xmlns:p14="http://schemas.microsoft.com/office/powerpoint/2010/main" val="495301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 animBg="1"/>
      <p:bldP spid="3" grpId="0"/>
      <p:bldP spid="10" grpId="0"/>
      <p:bldP spid="8" grpId="0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551385" y="848906"/>
            <a:ext cx="11017224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pt-BR" alt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4.1. Aportes (atentar para a sutileza contábil do termo)</a:t>
            </a:r>
          </a:p>
          <a:p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4.1.1</a:t>
            </a:r>
            <a:r>
              <a:rPr lang="pt-BR" alt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Financeiros</a:t>
            </a:r>
          </a:p>
        </p:txBody>
      </p:sp>
      <p:sp>
        <p:nvSpPr>
          <p:cNvPr id="5" name="Retângulo 4"/>
          <p:cNvSpPr/>
          <p:nvPr/>
        </p:nvSpPr>
        <p:spPr>
          <a:xfrm>
            <a:off x="709696" y="3945250"/>
            <a:ext cx="97141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Receita a Realizar         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6.2.1.1.0.00.00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 - Receita Realizada          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6.2.1.2.0.00.00</a:t>
            </a:r>
          </a:p>
        </p:txBody>
      </p:sp>
      <p:sp>
        <p:nvSpPr>
          <p:cNvPr id="6" name="Retângulo 5"/>
          <p:cNvSpPr/>
          <p:nvPr/>
        </p:nvSpPr>
        <p:spPr>
          <a:xfrm>
            <a:off x="709695" y="2073042"/>
            <a:ext cx="101461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Aportes de Recursos para Cobertura de Déficit Atuarial a Receber     1.1.x.x.x.xx.xx</a:t>
            </a:r>
            <a:endParaRPr lang="pt-BR" altLang="pt-BR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Aporte de Recursos Financeiros para Cobertura de Déficit Atuarial 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4.5.1.3.2.02.02 (VPA)   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08520" y="312839"/>
            <a:ext cx="1069974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Lançamentos Esperados no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Recebimento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dos Recursos</a:t>
            </a:r>
          </a:p>
        </p:txBody>
      </p:sp>
      <p:sp>
        <p:nvSpPr>
          <p:cNvPr id="7" name="Retângulo 6"/>
          <p:cNvSpPr/>
          <p:nvPr/>
        </p:nvSpPr>
        <p:spPr>
          <a:xfrm>
            <a:off x="709696" y="3009146"/>
            <a:ext cx="92818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- Bancos Conta Movimento                                                                   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1.1.1.1.1.06.00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- Aportes de Recursos para Cobertura de Déficit Atuarial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Receber       1.1.x.x.x.xx.xx 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709695" y="4809346"/>
            <a:ext cx="102534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Controle da Disponibilidade de Recursos                                              7.2.1.1.0.00.00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 -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Disponibilidade por Destinação de Recursos                                         8.2.1.1.0.00.00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o explicativo em elipse 10"/>
          <p:cNvSpPr/>
          <p:nvPr/>
        </p:nvSpPr>
        <p:spPr>
          <a:xfrm>
            <a:off x="9599395" y="476672"/>
            <a:ext cx="1825199" cy="141882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Conta </a:t>
            </a:r>
            <a:r>
              <a:rPr lang="pt-BR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específica a ser criada no nível </a:t>
            </a:r>
            <a:r>
              <a:rPr lang="pt-BR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pt-BR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709697" y="5693186"/>
            <a:ext cx="101388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altLang="pt-BR" sz="2000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Nota: Observando os devidos desdobramentos  de cada conta conforme o fato </a:t>
            </a:r>
          </a:p>
        </p:txBody>
      </p:sp>
    </p:spTree>
    <p:extLst>
      <p:ext uri="{BB962C8B-B14F-4D97-AF65-F5344CB8AC3E}">
        <p14:creationId xmlns:p14="http://schemas.microsoft.com/office/powerpoint/2010/main" val="48347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  <p:bldP spid="7" grpId="0"/>
      <p:bldP spid="8" grpId="0"/>
      <p:bldP spid="11" grpId="0" animBg="1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51385" y="1012666"/>
            <a:ext cx="1106365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4.2.2. Imóveis e Outros Ativos</a:t>
            </a:r>
          </a:p>
        </p:txBody>
      </p:sp>
      <p:sp>
        <p:nvSpPr>
          <p:cNvPr id="5" name="Retângulo 4"/>
          <p:cNvSpPr/>
          <p:nvPr/>
        </p:nvSpPr>
        <p:spPr>
          <a:xfrm>
            <a:off x="767408" y="2929007"/>
            <a:ext cx="1065811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  <a:buClr>
                <a:srgbClr val="1F497D"/>
              </a:buClr>
              <a:buSzPct val="75000"/>
              <a:defRPr/>
            </a:pPr>
            <a:r>
              <a:rPr 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Imóveis - RPPS </a:t>
            </a:r>
            <a:r>
              <a:rPr 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(com finalidade previdenciária)                     </a:t>
            </a:r>
            <a:r>
              <a:rPr 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1.2.2.3.1.02.01 </a:t>
            </a:r>
            <a:endParaRPr 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rgbClr val="1F497D"/>
              </a:buClr>
              <a:buSzPct val="75000"/>
              <a:defRPr/>
            </a:pPr>
            <a:r>
              <a:rPr 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ou </a:t>
            </a:r>
            <a:endParaRPr 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rgbClr val="1F497D"/>
              </a:buClr>
              <a:buSzPct val="75000"/>
              <a:defRPr/>
            </a:pPr>
            <a:r>
              <a:rPr 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Títulos e Valores não Sujeitos ao Enquadramento        </a:t>
            </a:r>
            <a:r>
              <a:rPr 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	                 1.1.4.1.1.13.00</a:t>
            </a:r>
            <a:endParaRPr 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rgbClr val="1F497D"/>
              </a:buClr>
              <a:buSzPct val="75000"/>
              <a:defRPr/>
            </a:pP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Aportes de Recursos para Cobertura de Déficit Atuarial a Receber 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1.1.x.x.x.xx.xx</a:t>
            </a:r>
            <a:endParaRPr 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767409" y="4697849"/>
            <a:ext cx="1084762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2000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Obs.: </a:t>
            </a:r>
          </a:p>
          <a:p>
            <a:r>
              <a:rPr lang="pt-BR" sz="2000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No ingresso dos ativos não </a:t>
            </a:r>
            <a:r>
              <a:rPr lang="pt-BR" sz="2000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há </a:t>
            </a:r>
            <a:r>
              <a:rPr lang="pt-BR" sz="2000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controle de disponibilidade</a:t>
            </a:r>
          </a:p>
          <a:p>
            <a:r>
              <a:rPr lang="pt-BR" sz="2000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Os imóveis de uso </a:t>
            </a:r>
            <a:r>
              <a:rPr lang="pt-BR" sz="2000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por não terem finalidade previdenciária compõem </a:t>
            </a:r>
            <a:r>
              <a:rPr lang="pt-BR" sz="2000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 Imobilizado e devem ser registrados na conta </a:t>
            </a:r>
            <a:r>
              <a:rPr lang="pt-BR" sz="2000" b="1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1.2.3.2.0.00.00 – Bens </a:t>
            </a:r>
            <a:r>
              <a:rPr lang="pt-BR" sz="2000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Imóveis</a:t>
            </a:r>
            <a:endParaRPr lang="pt-BR" sz="2000" b="1" i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767408" y="1929026"/>
            <a:ext cx="100164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Aportes de Recursos para Cobertura de Déficit Atuarial a Receber     1.1.x.x.x.xx.xx</a:t>
            </a:r>
            <a:endParaRPr lang="pt-BR" altLang="pt-BR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Outros Aportes para o RPPS                                                        </a:t>
            </a:r>
            <a:r>
              <a:rPr 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4.5.1.3.2.02.99 (VPA</a:t>
            </a:r>
            <a:r>
              <a:rPr 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08520" y="456855"/>
            <a:ext cx="1069974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Lançamentos Esperados no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Recebimento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dos Recursos</a:t>
            </a:r>
          </a:p>
        </p:txBody>
      </p:sp>
    </p:spTree>
    <p:extLst>
      <p:ext uri="{BB962C8B-B14F-4D97-AF65-F5344CB8AC3E}">
        <p14:creationId xmlns:p14="http://schemas.microsoft.com/office/powerpoint/2010/main" val="1145891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35001" y="260648"/>
            <a:ext cx="106553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Contabilidade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Pública Brasileira e o Processo de Convergência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41402789"/>
              </p:ext>
            </p:extLst>
          </p:nvPr>
        </p:nvGraphicFramePr>
        <p:xfrm>
          <a:off x="479376" y="1890698"/>
          <a:ext cx="11221639" cy="2400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6935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713321" y="457508"/>
            <a:ext cx="10475383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Aplicações e Investimentos dos Recursos Previdenciários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713321" y="971016"/>
            <a:ext cx="10711273" cy="230832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4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Os investimentos e aplicações dos recursos previdenciários sob a gestão dos RPPS estão submetidas às regras estabelecidas pelo Conselho Monetário Nacional, em vigor atualmente as RS/CMN nº 3.922/2010 e a 4.392/2014, observando as condições de segurança, rentabilidade, solvência e liquidez.  </a:t>
            </a:r>
          </a:p>
        </p:txBody>
      </p:sp>
      <p:sp>
        <p:nvSpPr>
          <p:cNvPr id="7" name="Retângulo 6"/>
          <p:cNvSpPr>
            <a:spLocks noChangeArrowheads="1"/>
          </p:cNvSpPr>
          <p:nvPr/>
        </p:nvSpPr>
        <p:spPr bwMode="auto">
          <a:xfrm>
            <a:off x="713321" y="3501008"/>
            <a:ext cx="10711273" cy="230832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4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Além das normas do CMN os RPPS estão submetidos às regras de gestão dos recursos definidas pela Portaria MPS nº 519/2011, normas da Comissão de Valores Mobiliários – CVM, do Tesouro Nacional – TN e do Banco Central do Brasil - BACEN.  </a:t>
            </a:r>
          </a:p>
        </p:txBody>
      </p:sp>
    </p:spTree>
    <p:extLst>
      <p:ext uri="{BB962C8B-B14F-4D97-AF65-F5344CB8AC3E}">
        <p14:creationId xmlns:p14="http://schemas.microsoft.com/office/powerpoint/2010/main" val="64458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713321" y="548682"/>
            <a:ext cx="1085528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Investimentos – Contas Envolvidas no RPPS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194299"/>
              </p:ext>
            </p:extLst>
          </p:nvPr>
        </p:nvGraphicFramePr>
        <p:xfrm>
          <a:off x="609600" y="1124744"/>
          <a:ext cx="10972800" cy="11653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30997"/>
                <a:gridCol w="8441803"/>
              </a:tblGrid>
              <a:tr h="39077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1.1.4.0.0.00.00</a:t>
                      </a:r>
                      <a:endParaRPr lang="pt-BR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INVESTIMENTOS E APLICAÇÕES TEMPORÁRIAS A CURTO PRAZO</a:t>
                      </a:r>
                      <a:endParaRPr lang="pt-BR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077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1.1.4.1.0.00.00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TÍTULOS E VALORES MOBILIÁRIOS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78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1.1.4.1.1.00.00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TÍTULOS E VALORES MOBILIARIOS- CONSOLIDAÇÃO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33263"/>
              </p:ext>
            </p:extLst>
          </p:nvPr>
        </p:nvGraphicFramePr>
        <p:xfrm>
          <a:off x="609600" y="2708920"/>
          <a:ext cx="10972800" cy="3407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30997"/>
                <a:gridCol w="8441803"/>
              </a:tblGrid>
              <a:tr h="43442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1.1.4.1.1.09.00</a:t>
                      </a: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APLICAÇÕES EM SEGMENTO DE RENDA FIXA - RPPS</a:t>
                      </a: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43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1.1.4.1.1.09.01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TÍTULOS DE RESPONSABILIDADE DO TESOURO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0723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1.1.4.1.1.09.02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TÍTULOS DE RESPONSABILIDADE DO BANCO CENTRAL</a:t>
                      </a:r>
                      <a:endParaRPr lang="pt-BR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0723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1.1.4.1.1.09.03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DEPÓSITOS DE POUPANÇA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43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1.1.4.1.1.09.04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 EM RENDA FIXA OU REFERENCIADOS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058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1.1.4.1.1.09.05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 EM RENDA FIXA - CRÉDITO PRIVADO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784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1.1.4.1.1.09.06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INVESTIMENTOS EM RENDA FIXA OU REFERENCIADOS - IMA/</a:t>
                      </a:r>
                      <a:r>
                        <a:rPr lang="pt-BR" sz="1800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IDkA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559" marR="11559" marT="866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88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24491"/>
              </p:ext>
            </p:extLst>
          </p:nvPr>
        </p:nvGraphicFramePr>
        <p:xfrm>
          <a:off x="551385" y="980728"/>
          <a:ext cx="11089234" cy="18289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535"/>
                <a:gridCol w="8474699"/>
              </a:tblGrid>
              <a:tr h="50301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1.1.4.1.1.09.07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INVESTIMENTOS EM DIREITOS CREDITORIOS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725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1.1.4.1.1.09.08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INVESTIMENTOS EM TÍTULOS DO TESOURO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725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1.1.4.1.1.09.09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OPERAÇÕES COMPROMISSADAS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301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1.1.4.1.1.09.10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LETRAS IMOBILIÁRIAS GARANTIDAS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491819"/>
              </p:ext>
            </p:extLst>
          </p:nvPr>
        </p:nvGraphicFramePr>
        <p:xfrm>
          <a:off x="551385" y="3140738"/>
          <a:ext cx="11089234" cy="33125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535"/>
                <a:gridCol w="8474699"/>
              </a:tblGrid>
              <a:tr h="49355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APLICAÇÕES EM SEGMENTO DE RENDA VARIAVEL </a:t>
                      </a:r>
                      <a:r>
                        <a:rPr lang="pt-BR" sz="18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RPPS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002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1.1.4.1.1.10.01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INVESTIMENTOS REFERENCIADOS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9805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1.1.4.1.1.10.02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 EM AÇÕES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9805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1.1.4.1.1.10.03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 MULTIMERCADO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9805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1.1.4.1.1.10.04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ÍNDICES REFERENCIADOS EM AÇÕES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9805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1.1.4.1.1.10.05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INVESTIMENTOS EM PARTICIPAÇÕES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9805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1.1.4.1.1.10.06</a:t>
                      </a:r>
                      <a:endParaRPr lang="pt-BR" sz="18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INVESTIMENTOS </a:t>
                      </a:r>
                      <a:r>
                        <a:rPr lang="pt-BR" sz="180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IMOBILIÁRIOS (art. 8º, VI, da RS/CMN nº 3.922/210)</a:t>
                      </a:r>
                      <a:endParaRPr lang="pt-BR" sz="18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13321" y="384847"/>
            <a:ext cx="1047538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Investimentos – Contas Envolvidas no RPPS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122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135119"/>
              </p:ext>
            </p:extLst>
          </p:nvPr>
        </p:nvGraphicFramePr>
        <p:xfrm>
          <a:off x="713320" y="1340768"/>
          <a:ext cx="10855288" cy="31178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4691"/>
                <a:gridCol w="8070597"/>
              </a:tblGrid>
              <a:tr h="4857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1.1.4.1.1.11.00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APLICAÇÕES EM SEGMENTO IMOBILIARIO - RPPS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76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1.1.4.1.1.11.01</a:t>
                      </a:r>
                      <a:endParaRPr lang="pt-BR" sz="18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FUNDOS DE INVESTIMENTO </a:t>
                      </a:r>
                      <a:r>
                        <a:rPr lang="pt-BR" sz="180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IMOBILIÁRIOS (</a:t>
                      </a:r>
                      <a:r>
                        <a:rPr lang="pt-BR" sz="1800" i="1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art. 9º da RS/CMN</a:t>
                      </a:r>
                      <a:r>
                        <a:rPr lang="pt-BR" sz="1800" i="1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nº 3.992/2010</a:t>
                      </a:r>
                      <a:r>
                        <a:rPr lang="pt-BR" sz="180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pt-BR" sz="18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57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1.1.4.1.1.12.00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APLICAÇÕES EM ENQUADRAMENTO -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57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1.1.4.1.1.12.01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TITULOS E VALORES EM ENQUADRAMENTO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72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1.1.4.1.1.13.00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TITULOS E VALORES NAO SUJEITOS AO ENQUADRAMENTO -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1.1.4.1.1.13.01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TITULOS E VALORES NAO SUJEITOS AO ENQUADRAMENTO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334185"/>
              </p:ext>
            </p:extLst>
          </p:nvPr>
        </p:nvGraphicFramePr>
        <p:xfrm>
          <a:off x="713321" y="4509120"/>
          <a:ext cx="10855288" cy="1181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2004"/>
                <a:gridCol w="8083284"/>
              </a:tblGrid>
              <a:tr h="5429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1.1.4.1.1.14.00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APLICAÇÕES COM A TAXA DE ADMINISTRAÇÃO DO RPPS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381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1.1.4.1.1.14.01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APLICAÇÕES COM A TAXA DE ADMINISTRAÇÃO DO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13321" y="528861"/>
            <a:ext cx="10855287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Investimentos – Contas Envolvidas no RPPS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39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150836"/>
              </p:ext>
            </p:extLst>
          </p:nvPr>
        </p:nvGraphicFramePr>
        <p:xfrm>
          <a:off x="551384" y="2564126"/>
          <a:ext cx="11089232" cy="1368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2308"/>
                <a:gridCol w="8316924"/>
              </a:tblGrid>
              <a:tr h="4857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1.2.2.3.0.00.00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INVESTIMENTOS DO RPPS DE LONGO PRAZO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83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1.2.2.3.1.00.00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INVESTIMENTOS DO RPPS DE LONGO PRAZO - CONSOLIDAÇÃO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8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1.2.2.3.1.01.00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TITULOS E VALORES MOBILIÁRIOS -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705428"/>
              </p:ext>
            </p:extLst>
          </p:nvPr>
        </p:nvGraphicFramePr>
        <p:xfrm>
          <a:off x="551385" y="3924789"/>
          <a:ext cx="11089231" cy="10163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1043"/>
                <a:gridCol w="8248188"/>
              </a:tblGrid>
              <a:tr h="4677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1.2.2.3.1.01.01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APLICAÇÕES EM ATIVOS EM ENQUADRAMENTO - TÍTULOS E VALORES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8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1.2.2.3.1.01.02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APLICAÇÕES EM ATIVOS NÃO SUJEITOS À RESOLUÇÃO DO CMN - TÍTULOS E VALORES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010926"/>
              </p:ext>
            </p:extLst>
          </p:nvPr>
        </p:nvGraphicFramePr>
        <p:xfrm>
          <a:off x="551384" y="4941168"/>
          <a:ext cx="11089231" cy="997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1043"/>
                <a:gridCol w="8248188"/>
              </a:tblGrid>
              <a:tr h="41342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1.2.2.3.1.02.00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APLICAÇÕES EM SEGMENTO DE IMÓVEIS </a:t>
                      </a:r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836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1.2.2.3.1.02.01</a:t>
                      </a:r>
                      <a:endParaRPr lang="pt-BR" sz="18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IMÓVEIS </a:t>
                      </a:r>
                      <a:r>
                        <a:rPr lang="pt-BR" sz="18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pt-BR" sz="180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RPPS </a:t>
                      </a:r>
                      <a:r>
                        <a:rPr lang="pt-BR" sz="1800" i="1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(componentes do fundo de previdência com a finalidade de pagamento de benefícios</a:t>
                      </a:r>
                      <a:r>
                        <a:rPr lang="pt-BR" sz="1800" i="1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geralmente </a:t>
                      </a:r>
                      <a:r>
                        <a:rPr lang="pt-BR" sz="1800" i="1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imóveis recebidos para equacionamento</a:t>
                      </a:r>
                      <a:r>
                        <a:rPr lang="pt-BR" sz="1800" i="1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de déficit atuarial</a:t>
                      </a:r>
                      <a:r>
                        <a:rPr lang="pt-BR" sz="1800" i="1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pt-BR" sz="1800" b="0" i="1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o explicativo em elipse 8"/>
          <p:cNvSpPr/>
          <p:nvPr/>
        </p:nvSpPr>
        <p:spPr>
          <a:xfrm>
            <a:off x="713321" y="764704"/>
            <a:ext cx="10711271" cy="1584176"/>
          </a:xfrm>
          <a:prstGeom prst="wedgeEllipseCallout">
            <a:avLst/>
          </a:prstGeom>
          <a:solidFill>
            <a:schemeClr val="bg1"/>
          </a:solidFill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Compreende as aplicações de recursos em títulos, valores mobiliários e imobiliários, não destinadas à negociação e que não façam parte das atividades operacionais da entidade, resgatáveis no longo prazo. 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713321" y="260648"/>
            <a:ext cx="1047538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Investimentos – Contas Envolvidas no RPPS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62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ChangeArrowheads="1"/>
          </p:cNvSpPr>
          <p:nvPr/>
        </p:nvSpPr>
        <p:spPr bwMode="auto">
          <a:xfrm>
            <a:off x="431800" y="404664"/>
            <a:ext cx="10608733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Tratamento Contábil da Carteira de Aplicações e Investimentos dos Recursos sob Gestão do RPPS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37128649"/>
              </p:ext>
            </p:extLst>
          </p:nvPr>
        </p:nvGraphicFramePr>
        <p:xfrm>
          <a:off x="623392" y="4102040"/>
          <a:ext cx="10945216" cy="1631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220" name="Picture 4" descr="https://ensinodehistoriaproblematizada.files.wordpress.com/2011/01/tio-patinhas-690f8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800" y="1268760"/>
            <a:ext cx="298809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16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tângulo 1"/>
          <p:cNvSpPr>
            <a:spLocks noChangeArrowheads="1"/>
          </p:cNvSpPr>
          <p:nvPr/>
        </p:nvSpPr>
        <p:spPr bwMode="auto">
          <a:xfrm>
            <a:off x="556685" y="2668850"/>
            <a:ext cx="110839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Portaria MPS nº 402/2010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56685" y="456853"/>
            <a:ext cx="11083934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Marcação a Mercado das Aplicações e dos Investimentos</a:t>
            </a:r>
          </a:p>
        </p:txBody>
      </p:sp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556684" y="3779455"/>
            <a:ext cx="11083934" cy="2169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“VIII - Os valores das aplicações de recursos do RPPS em cotas de fundos de investimento ou em títulos de emissão do Tesouro Nacional, integrantes da carteira própria do RPPS, </a:t>
            </a:r>
            <a:r>
              <a:rPr lang="pt-BR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deverão ser marcados a mercado, no mínimo mensalmente</a:t>
            </a:r>
            <a:r>
              <a:rPr lang="pt-BR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mediante a utilização de metodologias de apuração consentâneas com os parâmetros reconhecidos pelo mercado financeiro, de forma a refletir o seu valor real, e as normas baixadas pelo Banco Central do Brasil e a Comissão de Valores Mobiliários. </a:t>
            </a:r>
          </a:p>
        </p:txBody>
      </p:sp>
      <p:sp>
        <p:nvSpPr>
          <p:cNvPr id="3" name="Retângulo 2"/>
          <p:cNvSpPr/>
          <p:nvPr/>
        </p:nvSpPr>
        <p:spPr>
          <a:xfrm>
            <a:off x="556684" y="3142709"/>
            <a:ext cx="110839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Art. 16. Para a organização do RPPS devem ser observadas as seguintes normas de contabilidade:</a:t>
            </a:r>
          </a:p>
          <a:p>
            <a:pPr algn="just"/>
            <a:r>
              <a:rPr lang="pt-B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(...)</a:t>
            </a:r>
          </a:p>
        </p:txBody>
      </p:sp>
      <p:sp>
        <p:nvSpPr>
          <p:cNvPr id="5" name="Texto explicativo em forma de nuvem 4"/>
          <p:cNvSpPr/>
          <p:nvPr/>
        </p:nvSpPr>
        <p:spPr>
          <a:xfrm>
            <a:off x="839416" y="931216"/>
            <a:ext cx="10585176" cy="1489672"/>
          </a:xfrm>
          <a:prstGeom prst="cloudCallou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MARCAÇÃO A MERCADO - </a:t>
            </a:r>
            <a:r>
              <a:rPr lang="pt-BR" sz="2000" b="1" dirty="0" err="1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MaM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pt-BR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ou </a:t>
            </a:r>
          </a:p>
          <a:p>
            <a:pPr algn="ctr"/>
            <a:r>
              <a:rPr lang="pt-BR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Atualizar 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 o valor do dia, </a:t>
            </a:r>
            <a:r>
              <a:rPr lang="pt-BR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pelo 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preço</a:t>
            </a:r>
          </a:p>
        </p:txBody>
      </p:sp>
    </p:spTree>
    <p:extLst>
      <p:ext uri="{BB962C8B-B14F-4D97-AF65-F5344CB8AC3E}">
        <p14:creationId xmlns:p14="http://schemas.microsoft.com/office/powerpoint/2010/main" val="426000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/>
      <p:bldP spid="2" grpId="0" animBg="1"/>
      <p:bldP spid="3" grpId="0"/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3392" y="404664"/>
            <a:ext cx="11017224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NO RPPS  - Registro das Aplicações e Investimentos dos Recursos </a:t>
            </a:r>
          </a:p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Em contas de natureza de informação patrimonial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231933"/>
              </p:ext>
            </p:extLst>
          </p:nvPr>
        </p:nvGraphicFramePr>
        <p:xfrm>
          <a:off x="623393" y="2374905"/>
          <a:ext cx="11017224" cy="1126107"/>
        </p:xfrm>
        <a:graphic>
          <a:graphicData uri="http://schemas.openxmlformats.org/drawingml/2006/table">
            <a:tbl>
              <a:tblPr/>
              <a:tblGrid>
                <a:gridCol w="11017224"/>
              </a:tblGrid>
              <a:tr h="529785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1.1.4.1.1.xx.xx – Títulos e Valores Mobiliários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96322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1.1.1.1.1.06.01 – Bancos Conta Movimento – RPPS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3163395" y="1628775"/>
            <a:ext cx="4857676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Myriad Pro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Myriad Pro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Myriad Pro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Myriad Pro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9pPr>
          </a:lstStyle>
          <a:p>
            <a:pPr algn="ctr"/>
            <a:r>
              <a:rPr lang="pt-BR" altLang="pt-BR" sz="2000" b="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 Aplicação ou Investimento dos Recursos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9011"/>
              </p:ext>
            </p:extLst>
          </p:nvPr>
        </p:nvGraphicFramePr>
        <p:xfrm>
          <a:off x="623391" y="4437112"/>
          <a:ext cx="11017225" cy="1368328"/>
        </p:xfrm>
        <a:graphic>
          <a:graphicData uri="http://schemas.openxmlformats.org/drawingml/2006/table">
            <a:tbl>
              <a:tblPr/>
              <a:tblGrid>
                <a:gridCol w="11017225"/>
              </a:tblGrid>
              <a:tr h="684164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</a:t>
                      </a: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1.1.4.1.1.xx.xx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Títulos e Valores Mobiliários em Consolidação 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84164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4.4.5.2.0.00.00 - VPA – Remuneração de Aplicações Financeiras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4295712" y="3717032"/>
            <a:ext cx="30883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Myriad Pro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Myriad Pro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Myriad Pro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Myriad Pro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yriad Pro" pitchFamily="34" charset="0"/>
              </a:defRPr>
            </a:lvl9pPr>
          </a:lstStyle>
          <a:p>
            <a:pPr algn="ctr"/>
            <a:r>
              <a:rPr lang="pt-BR" altLang="pt-BR" sz="2000" b="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 Valorização da Carteira</a:t>
            </a:r>
          </a:p>
        </p:txBody>
      </p:sp>
    </p:spTree>
    <p:extLst>
      <p:ext uri="{BB962C8B-B14F-4D97-AF65-F5344CB8AC3E}">
        <p14:creationId xmlns:p14="http://schemas.microsoft.com/office/powerpoint/2010/main" val="50190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3905281" y="1700213"/>
            <a:ext cx="34628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t-BR"/>
            </a:defPPr>
            <a:lvl1pPr algn="ctr"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latin typeface="Myriad Pro" pitchFamily="34" charset="0"/>
              </a:defRPr>
            </a:lvl2pPr>
            <a:lvl3pPr>
              <a:defRPr sz="2400">
                <a:latin typeface="Myriad Pro" pitchFamily="34" charset="0"/>
              </a:defRPr>
            </a:lvl3pPr>
            <a:lvl4pPr>
              <a:defRPr sz="2000">
                <a:latin typeface="Myriad Pro" pitchFamily="34" charset="0"/>
              </a:defRPr>
            </a:lvl4pPr>
            <a:lvl5pPr>
              <a:defRPr sz="2000"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9pPr>
          </a:lstStyle>
          <a:p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Pela Desvalorização da Carteira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947865"/>
              </p:ext>
            </p:extLst>
          </p:nvPr>
        </p:nvGraphicFramePr>
        <p:xfrm>
          <a:off x="623393" y="2565405"/>
          <a:ext cx="11017224" cy="866603"/>
        </p:xfrm>
        <a:graphic>
          <a:graphicData uri="http://schemas.openxmlformats.org/drawingml/2006/table">
            <a:tbl>
              <a:tblPr/>
              <a:tblGrid>
                <a:gridCol w="11017224"/>
              </a:tblGrid>
              <a:tr h="523703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3.4.9.9.1.00.00 – </a:t>
                      </a: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VPD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Outras Variações Patrimoniais Diminutivas Financeiras – Consolidação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3868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1.1.4.1.1.xx.xx – Títulos e Valores Mobiliários em Consolidação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152610"/>
              </p:ext>
            </p:extLst>
          </p:nvPr>
        </p:nvGraphicFramePr>
        <p:xfrm>
          <a:off x="623392" y="4823303"/>
          <a:ext cx="11017224" cy="935037"/>
        </p:xfrm>
        <a:graphic>
          <a:graphicData uri="http://schemas.openxmlformats.org/drawingml/2006/table">
            <a:tbl>
              <a:tblPr/>
              <a:tblGrid>
                <a:gridCol w="11017224"/>
              </a:tblGrid>
              <a:tr h="592137">
                <a:tc>
                  <a:txBody>
                    <a:bodyPr/>
                    <a:lstStyle/>
                    <a:p>
                      <a:pPr marL="5080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3.6.2.1.1.03.00 – Perdas Estimadas com Alienação de Investimentos do RPPS 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501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1.1.4.9.1.01.00 – (-) Ajustes de Perdas com Títulos e Valores Mobiliários 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3468467" y="3861048"/>
            <a:ext cx="43364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t-BR"/>
            </a:defPPr>
            <a:lvl1pPr algn="ctr"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latin typeface="Myriad Pro" pitchFamily="34" charset="0"/>
              </a:defRPr>
            </a:lvl2pPr>
            <a:lvl3pPr>
              <a:defRPr sz="2400">
                <a:latin typeface="Myriad Pro" pitchFamily="34" charset="0"/>
              </a:defRPr>
            </a:lvl3pPr>
            <a:lvl4pPr>
              <a:defRPr sz="2000">
                <a:latin typeface="Myriad Pro" pitchFamily="34" charset="0"/>
              </a:defRPr>
            </a:lvl4pPr>
            <a:lvl5pPr>
              <a:defRPr sz="2000"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9pPr>
          </a:lstStyle>
          <a:p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Ajuste para Perdas </a:t>
            </a:r>
            <a:r>
              <a:rPr lang="pt-BR" altLang="pt-BR" dirty="0" smtClean="0">
                <a:solidFill>
                  <a:schemeClr val="bg2">
                    <a:lumMod val="25000"/>
                  </a:schemeClr>
                </a:solidFill>
              </a:rPr>
              <a:t>Estimadas </a:t>
            </a:r>
            <a:r>
              <a:rPr lang="pt-BR" altLang="pt-BR" i="1" dirty="0" smtClean="0">
                <a:solidFill>
                  <a:schemeClr val="bg2">
                    <a:lumMod val="25000"/>
                  </a:schemeClr>
                </a:solidFill>
              </a:rPr>
              <a:t>(opcional)</a:t>
            </a:r>
            <a:endParaRPr lang="pt-BR" altLang="pt-BR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3392" y="404664"/>
            <a:ext cx="11017224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NO RPPS  - Registro das Aplicações e Investimentos dos Recursos </a:t>
            </a:r>
          </a:p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Em contas de natureza de informação patrimonial</a:t>
            </a:r>
          </a:p>
        </p:txBody>
      </p:sp>
    </p:spTree>
    <p:extLst>
      <p:ext uri="{BB962C8B-B14F-4D97-AF65-F5344CB8AC3E}">
        <p14:creationId xmlns:p14="http://schemas.microsoft.com/office/powerpoint/2010/main" val="360555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3174312" y="1372706"/>
            <a:ext cx="49247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t-BR"/>
            </a:defPPr>
            <a:lvl1pPr algn="ctr"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latin typeface="Myriad Pro" pitchFamily="34" charset="0"/>
              </a:defRPr>
            </a:lvl2pPr>
            <a:lvl3pPr>
              <a:defRPr sz="2400">
                <a:latin typeface="Myriad Pro" pitchFamily="34" charset="0"/>
              </a:defRPr>
            </a:lvl3pPr>
            <a:lvl4pPr>
              <a:defRPr sz="2000">
                <a:latin typeface="Myriad Pro" pitchFamily="34" charset="0"/>
              </a:defRPr>
            </a:lvl4pPr>
            <a:lvl5pPr>
              <a:defRPr sz="2000"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9pPr>
          </a:lstStyle>
          <a:p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Utilização de estimativa de ajuste para perdas </a:t>
            </a:r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3223205" y="3532946"/>
            <a:ext cx="48269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t-BR"/>
            </a:defPPr>
            <a:lvl1pPr algn="ctr"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latin typeface="Myriad Pro" pitchFamily="34" charset="0"/>
              </a:defRPr>
            </a:lvl2pPr>
            <a:lvl3pPr>
              <a:defRPr sz="2400">
                <a:latin typeface="Myriad Pro" pitchFamily="34" charset="0"/>
              </a:defRPr>
            </a:lvl3pPr>
            <a:lvl4pPr>
              <a:defRPr sz="2000">
                <a:latin typeface="Myriad Pro" pitchFamily="34" charset="0"/>
              </a:defRPr>
            </a:lvl4pPr>
            <a:lvl5pPr>
              <a:defRPr sz="2000"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9pPr>
          </a:lstStyle>
          <a:p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Reversão de estimativa de ajuste para perdas 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070805"/>
              </p:ext>
            </p:extLst>
          </p:nvPr>
        </p:nvGraphicFramePr>
        <p:xfrm>
          <a:off x="551384" y="2186587"/>
          <a:ext cx="11089232" cy="1051473"/>
        </p:xfrm>
        <a:graphic>
          <a:graphicData uri="http://schemas.openxmlformats.org/drawingml/2006/table">
            <a:tbl>
              <a:tblPr/>
              <a:tblGrid>
                <a:gridCol w="11089232"/>
              </a:tblGrid>
              <a:tr h="518073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1.1.4.9.1.01.00 – (-) Ajustes de Perdas com Títulos e Valores Mobiliários 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5403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1.1.4.1.1.xx.xx – Títulos e Valores Mobiliários em Consolidação</a:t>
                      </a: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159752"/>
              </p:ext>
            </p:extLst>
          </p:nvPr>
        </p:nvGraphicFramePr>
        <p:xfrm>
          <a:off x="623392" y="4508947"/>
          <a:ext cx="11017224" cy="1066800"/>
        </p:xfrm>
        <a:graphic>
          <a:graphicData uri="http://schemas.openxmlformats.org/drawingml/2006/table">
            <a:tbl>
              <a:tblPr/>
              <a:tblGrid>
                <a:gridCol w="11017224"/>
              </a:tblGrid>
              <a:tr h="478236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1.1.4.9.1.01.00 – (-) Ajustes de Perdas com Títulos e Valores Mobiliários</a:t>
                      </a: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4025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4.9.7.2.1.03.00 – Reversão de Ajustes de Investimentos e Aplicações</a:t>
                      </a: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3392" y="404664"/>
            <a:ext cx="11017224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NO RPPS  - Registro das Aplicações e Investimentos dos Recursos </a:t>
            </a:r>
          </a:p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Em contas de natureza de informação patrimonial</a:t>
            </a:r>
          </a:p>
        </p:txBody>
      </p:sp>
    </p:spTree>
    <p:extLst>
      <p:ext uri="{BB962C8B-B14F-4D97-AF65-F5344CB8AC3E}">
        <p14:creationId xmlns:p14="http://schemas.microsoft.com/office/powerpoint/2010/main" val="322417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tângulo 2"/>
          <p:cNvSpPr>
            <a:spLocks noChangeArrowheads="1"/>
          </p:cNvSpPr>
          <p:nvPr/>
        </p:nvSpPr>
        <p:spPr bwMode="auto">
          <a:xfrm>
            <a:off x="334434" y="692696"/>
            <a:ext cx="1161838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As NBC TSP – Normas Brasileiras de Contabilidade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Setor Público, editadas pelo CFC em 2008, com o objetivo de se construir um referencial teórico em bases científicas para a contabilidade pública brasileira, tendo como inspiração as IPSAS, e procurando diferenciar a Ciência Contábil da legislação vigente editou as seguintes Normas Técnicas: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35001" y="-27384"/>
            <a:ext cx="106553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 Contabilidade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Pública o Processo de Convergência e o CFC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341790"/>
              </p:ext>
            </p:extLst>
          </p:nvPr>
        </p:nvGraphicFramePr>
        <p:xfrm>
          <a:off x="431801" y="2204864"/>
          <a:ext cx="11521018" cy="3785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7212"/>
                <a:gridCol w="1864555"/>
                <a:gridCol w="7629251"/>
              </a:tblGrid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RS DO CFC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DESCRIÇÃO/ASSUNTO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16.1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1.128/2008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Conceituação, Objeto e Campo de Aplicação.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16.2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1.129/2008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Patrimônio e Sistemas Contábeis.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16.3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1.130/2008</a:t>
                      </a:r>
                      <a:endParaRPr lang="pt-BR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Planejamento e seus Instrumentos sob o Enfoque Contábil.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16.4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1.131/2008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Transações no Setor Público.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16.5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1.132/2008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Registro Contábil.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16.6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1.133/2008</a:t>
                      </a:r>
                      <a:endParaRPr lang="pt-BR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Demonstrações Contábeis.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16.7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1.134/2008</a:t>
                      </a:r>
                      <a:endParaRPr lang="pt-BR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Consolidação das Demonstrações Contábeis.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</a:t>
                      </a: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16.8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1.135/2008</a:t>
                      </a:r>
                      <a:endParaRPr lang="pt-BR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Controle Interno.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</a:t>
                      </a: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16.9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1.136/2008</a:t>
                      </a:r>
                      <a:endParaRPr lang="pt-BR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Depreciação, Amortização e Exaustão.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</a:t>
                      </a:r>
                      <a:r>
                        <a:rPr lang="pt-BR" sz="18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16.10</a:t>
                      </a:r>
                      <a:endParaRPr lang="pt-BR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1.137/2008</a:t>
                      </a:r>
                      <a:endParaRPr lang="pt-BR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Avaliação e Mensuração de Ativos e Passivos em Entidades do Setor Público.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NBC T – </a:t>
                      </a: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16.11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1.366/2011</a:t>
                      </a:r>
                      <a:endParaRPr lang="pt-BR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Sistema de Informação de Custos do Setor Público.</a:t>
                      </a:r>
                      <a:endParaRPr lang="pt-BR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441" marR="914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431801" y="6443489"/>
            <a:ext cx="1152101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altLang="pt-BR" sz="2000" b="0" dirty="0" smtClean="0">
                <a:solidFill>
                  <a:srgbClr val="2B0BB5"/>
                </a:solidFill>
                <a:latin typeface="Times New Roman" pitchFamily="18" charset="0"/>
                <a:cs typeface="Times New Roman" pitchFamily="18" charset="0"/>
              </a:rPr>
              <a:t>Acesso às NBCT - </a:t>
            </a:r>
            <a:r>
              <a:rPr lang="pt-BR" altLang="pt-BR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http://www.portaldecontabilidade.com.br/nbc/</a:t>
            </a:r>
            <a:r>
              <a:rPr lang="pt-BR" altLang="pt-BR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068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1040721" y="2924944"/>
            <a:ext cx="91919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t-BR"/>
            </a:defPPr>
            <a:lvl1pPr algn="ctr"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latin typeface="Myriad Pro" pitchFamily="34" charset="0"/>
              </a:defRPr>
            </a:lvl2pPr>
            <a:lvl3pPr>
              <a:defRPr sz="2400">
                <a:latin typeface="Myriad Pro" pitchFamily="34" charset="0"/>
              </a:defRPr>
            </a:lvl3pPr>
            <a:lvl4pPr>
              <a:defRPr sz="2000">
                <a:latin typeface="Myriad Pro" pitchFamily="34" charset="0"/>
              </a:defRPr>
            </a:lvl4pPr>
            <a:lvl5pPr>
              <a:defRPr sz="2000"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9pPr>
          </a:lstStyle>
          <a:p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Pelo Reconhecimento da possível perda </a:t>
            </a:r>
            <a:r>
              <a:rPr lang="pt-BR" altLang="pt-BR" dirty="0" smtClean="0">
                <a:solidFill>
                  <a:schemeClr val="bg2">
                    <a:lumMod val="25000"/>
                  </a:schemeClr>
                </a:solidFill>
              </a:rPr>
              <a:t>por </a:t>
            </a:r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pt-BR" altLang="pt-BR" dirty="0" smtClean="0">
                <a:solidFill>
                  <a:schemeClr val="bg2">
                    <a:lumMod val="25000"/>
                  </a:schemeClr>
                </a:solidFill>
              </a:rPr>
              <a:t>rrecuperabilidade do Ativo - </a:t>
            </a:r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“Impairment” 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252792"/>
              </p:ext>
            </p:extLst>
          </p:nvPr>
        </p:nvGraphicFramePr>
        <p:xfrm>
          <a:off x="623392" y="3501008"/>
          <a:ext cx="11017224" cy="1885711"/>
        </p:xfrm>
        <a:graphic>
          <a:graphicData uri="http://schemas.openxmlformats.org/drawingml/2006/table">
            <a:tbl>
              <a:tblPr/>
              <a:tblGrid>
                <a:gridCol w="11017224"/>
              </a:tblGrid>
              <a:tr h="590311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3.6.1.4.1.03.00 – VPD Redução ao Valor Recuperável de Investimentos do RPPS </a:t>
                      </a: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37880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1.1.4.9.1.01.00 – (-) Ajuste de Perdas com Títulos e Valores Mobiliários</a:t>
                      </a: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</a:p>
                    <a:p>
                      <a:pPr marL="5080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1.2.2.9.1.03.00 – (-) Redução ao Valor Recuperável de Investimentos do RPPS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23392" y="404664"/>
            <a:ext cx="11017224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NO RPPS  - Registro das Aplicações e Investimentos dos Recursos </a:t>
            </a:r>
          </a:p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Em contas de natureza de informação patrimonial</a:t>
            </a:r>
          </a:p>
        </p:txBody>
      </p:sp>
      <p:sp>
        <p:nvSpPr>
          <p:cNvPr id="7" name="Texto explicativo em forma de nuvem 6"/>
          <p:cNvSpPr/>
          <p:nvPr/>
        </p:nvSpPr>
        <p:spPr>
          <a:xfrm>
            <a:off x="852547" y="1196752"/>
            <a:ext cx="10585176" cy="1489672"/>
          </a:xfrm>
          <a:prstGeom prst="cloudCallou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Procedimento contábil de redução a valor recuperável de componente do ativo da entidade. Tem sua adoção recomendada quando for identificada a possibilidade de perda em função de causas esporádicas, imprevistas.</a:t>
            </a:r>
          </a:p>
        </p:txBody>
      </p:sp>
      <p:sp>
        <p:nvSpPr>
          <p:cNvPr id="2" name="Retângulo 1"/>
          <p:cNvSpPr/>
          <p:nvPr/>
        </p:nvSpPr>
        <p:spPr>
          <a:xfrm>
            <a:off x="623392" y="5507940"/>
            <a:ext cx="1101722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BR" altLang="pt-B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Não </a:t>
            </a:r>
            <a:r>
              <a:rPr lang="pt-BR" altLang="pt-BR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confundir variação negativa em decorrência da marcação a mercado, com possível perda por </a:t>
            </a:r>
            <a:r>
              <a:rPr lang="pt-BR" altLang="pt-BR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impairment</a:t>
            </a:r>
            <a:endParaRPr lang="pt-BR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09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  <p:bldP spid="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3122891" y="1372706"/>
            <a:ext cx="50275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t-BR"/>
            </a:defPPr>
            <a:lvl1pPr algn="ctr"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latin typeface="Myriad Pro" pitchFamily="34" charset="0"/>
              </a:defRPr>
            </a:lvl2pPr>
            <a:lvl3pPr>
              <a:defRPr sz="2400">
                <a:latin typeface="Myriad Pro" pitchFamily="34" charset="0"/>
              </a:defRPr>
            </a:lvl3pPr>
            <a:lvl4pPr>
              <a:defRPr sz="2000">
                <a:latin typeface="Myriad Pro" pitchFamily="34" charset="0"/>
              </a:defRPr>
            </a:lvl4pPr>
            <a:lvl5pPr>
              <a:defRPr sz="2000"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9pPr>
          </a:lstStyle>
          <a:p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Na confirmação da </a:t>
            </a:r>
            <a:r>
              <a:rPr lang="pt-BR" altLang="pt-BR" dirty="0" err="1">
                <a:solidFill>
                  <a:schemeClr val="bg2">
                    <a:lumMod val="25000"/>
                  </a:schemeClr>
                </a:solidFill>
              </a:rPr>
              <a:t>Irrecuperabilidade</a:t>
            </a:r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 do Ativo</a:t>
            </a:r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3132506" y="3892986"/>
            <a:ext cx="50083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t-BR"/>
            </a:defPPr>
            <a:lvl1pPr algn="ctr"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latin typeface="Myriad Pro" pitchFamily="34" charset="0"/>
              </a:defRPr>
            </a:lvl2pPr>
            <a:lvl3pPr>
              <a:defRPr sz="2400">
                <a:latin typeface="Myriad Pro" pitchFamily="34" charset="0"/>
              </a:defRPr>
            </a:lvl3pPr>
            <a:lvl4pPr>
              <a:defRPr sz="2000">
                <a:latin typeface="Myriad Pro" pitchFamily="34" charset="0"/>
              </a:defRPr>
            </a:lvl4pPr>
            <a:lvl5pPr>
              <a:defRPr sz="2000"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9pPr>
          </a:lstStyle>
          <a:p>
            <a:r>
              <a:rPr lang="pt-BR" altLang="pt-BR" dirty="0" smtClean="0">
                <a:solidFill>
                  <a:schemeClr val="bg2">
                    <a:lumMod val="25000"/>
                  </a:schemeClr>
                </a:solidFill>
              </a:rPr>
              <a:t>Na </a:t>
            </a:r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confirmação da </a:t>
            </a:r>
            <a:r>
              <a:rPr lang="pt-BR" altLang="pt-BR" dirty="0" err="1">
                <a:solidFill>
                  <a:schemeClr val="bg2">
                    <a:lumMod val="25000"/>
                  </a:schemeClr>
                </a:solidFill>
              </a:rPr>
              <a:t>Recuperabilidade</a:t>
            </a:r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 do Ativo 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716974"/>
              </p:ext>
            </p:extLst>
          </p:nvPr>
        </p:nvGraphicFramePr>
        <p:xfrm>
          <a:off x="623392" y="1948997"/>
          <a:ext cx="11017224" cy="1624019"/>
        </p:xfrm>
        <a:graphic>
          <a:graphicData uri="http://schemas.openxmlformats.org/drawingml/2006/table">
            <a:tbl>
              <a:tblPr/>
              <a:tblGrid>
                <a:gridCol w="11017224"/>
              </a:tblGrid>
              <a:tr h="387084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3.6.1.4.1.03.00 – VPD Redução ao Valor Recuperável de Investimentos do RPPS 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12539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1.1.4.9.1.01.00 – (-) Ajuste de Perdas com Títulos e Valores Mobiliários</a:t>
                      </a:r>
                    </a:p>
                    <a:p>
                      <a:pPr marL="508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1.2.2.9.1.03.00 – (-) Redução ao Valor Recuperável de Investimentos do RPPS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72808"/>
              </p:ext>
            </p:extLst>
          </p:nvPr>
        </p:nvGraphicFramePr>
        <p:xfrm>
          <a:off x="623392" y="4365774"/>
          <a:ext cx="11017224" cy="1727522"/>
        </p:xfrm>
        <a:graphic>
          <a:graphicData uri="http://schemas.openxmlformats.org/drawingml/2006/table">
            <a:tbl>
              <a:tblPr/>
              <a:tblGrid>
                <a:gridCol w="11017224"/>
              </a:tblGrid>
              <a:tr h="874802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1.1.4.9.1.01.00 – (-) Ajuste de Perdas com Títulos e Valores Mobiliários</a:t>
                      </a:r>
                    </a:p>
                    <a:p>
                      <a:pPr marL="508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1.2.2.9.1.03.00 – (-) Redução ao Valor Recuperável de Investimentos do RPPS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37862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4.6.5.4.1.03.00 – Reversão de Redução ao Valor Recuperável de Investimentos do RPPS 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3392" y="404664"/>
            <a:ext cx="11017224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NO RPPS  - Registro das Aplicações e Investimentos dos Recursos </a:t>
            </a:r>
          </a:p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Em contas de natureza de informação patrimonial</a:t>
            </a:r>
          </a:p>
        </p:txBody>
      </p:sp>
    </p:spTree>
    <p:extLst>
      <p:ext uri="{BB962C8B-B14F-4D97-AF65-F5344CB8AC3E}">
        <p14:creationId xmlns:p14="http://schemas.microsoft.com/office/powerpoint/2010/main" val="209408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2638911" y="1268760"/>
            <a:ext cx="59955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t-BR"/>
            </a:defPPr>
            <a:lvl1pPr algn="ctr"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latin typeface="Myriad Pro" pitchFamily="34" charset="0"/>
              </a:defRPr>
            </a:lvl2pPr>
            <a:lvl3pPr>
              <a:defRPr sz="2400">
                <a:latin typeface="Myriad Pro" pitchFamily="34" charset="0"/>
              </a:defRPr>
            </a:lvl3pPr>
            <a:lvl4pPr>
              <a:defRPr sz="2000">
                <a:latin typeface="Myriad Pro" pitchFamily="34" charset="0"/>
              </a:defRPr>
            </a:lvl4pPr>
            <a:lvl5pPr>
              <a:defRPr sz="2000"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9pPr>
          </a:lstStyle>
          <a:p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Resgate da Careira de Investimentos com Ganho Efetivo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189322"/>
              </p:ext>
            </p:extLst>
          </p:nvPr>
        </p:nvGraphicFramePr>
        <p:xfrm>
          <a:off x="623392" y="1701924"/>
          <a:ext cx="11017224" cy="1943100"/>
        </p:xfrm>
        <a:graphic>
          <a:graphicData uri="http://schemas.openxmlformats.org/drawingml/2006/table">
            <a:tbl>
              <a:tblPr/>
              <a:tblGrid>
                <a:gridCol w="11017224"/>
              </a:tblGrid>
              <a:tr h="572860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1.1.1.1.1.06.01 – Bancos Conta Movimento – RPPS 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7328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1.1.4.1.1.xx.xx – Títulos e Valores Mobiliários em Consolidação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0751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4.6.2.1.1.03.00 – VPA Ganhos com Alienação de Investimentos do RPPS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2899818" y="4109010"/>
            <a:ext cx="58801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pt-BR"/>
            </a:defPPr>
            <a:lvl1pPr algn="ctr"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800">
                <a:latin typeface="Myriad Pro" pitchFamily="34" charset="0"/>
              </a:defRPr>
            </a:lvl2pPr>
            <a:lvl3pPr>
              <a:defRPr sz="2400">
                <a:latin typeface="Myriad Pro" pitchFamily="34" charset="0"/>
              </a:defRPr>
            </a:lvl3pPr>
            <a:lvl4pPr>
              <a:defRPr sz="2000">
                <a:latin typeface="Myriad Pro" pitchFamily="34" charset="0"/>
              </a:defRPr>
            </a:lvl4pPr>
            <a:lvl5pPr>
              <a:defRPr sz="2000">
                <a:latin typeface="Myriad Pro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latin typeface="Myriad Pro" pitchFamily="34" charset="0"/>
              </a:defRPr>
            </a:lvl9pPr>
          </a:lstStyle>
          <a:p>
            <a:r>
              <a:rPr lang="pt-BR" altLang="pt-BR" dirty="0">
                <a:solidFill>
                  <a:schemeClr val="bg2">
                    <a:lumMod val="25000"/>
                  </a:schemeClr>
                </a:solidFill>
              </a:rPr>
              <a:t>Resgate da Careira de Investimentos com Perda Efetiva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832302"/>
              </p:ext>
            </p:extLst>
          </p:nvPr>
        </p:nvGraphicFramePr>
        <p:xfrm>
          <a:off x="623392" y="4709121"/>
          <a:ext cx="11017224" cy="1600199"/>
        </p:xfrm>
        <a:graphic>
          <a:graphicData uri="http://schemas.openxmlformats.org/drawingml/2006/table">
            <a:tbl>
              <a:tblPr/>
              <a:tblGrid>
                <a:gridCol w="11017224"/>
              </a:tblGrid>
              <a:tr h="647699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1.1.1.1.1.06.01 – Bancos Conta Movimento – RPPS 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– 3.6.2.1.1.03.00 – VPD Perdas com Alienação de Investimentos do RPPS</a:t>
                      </a:r>
                    </a:p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50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4800" algn="l"/>
                          <a:tab pos="449263" algn="l"/>
                          <a:tab pos="609600" algn="l"/>
                          <a:tab pos="914400" algn="l"/>
                          <a:tab pos="1219200" algn="l"/>
                          <a:tab pos="1524000" algn="l"/>
                          <a:tab pos="1828800" algn="l"/>
                          <a:tab pos="2133600" algn="l"/>
                          <a:tab pos="2438400" algn="l"/>
                          <a:tab pos="2743200" algn="l"/>
                          <a:tab pos="3048000" algn="l"/>
                          <a:tab pos="3352800" algn="l"/>
                          <a:tab pos="3657600" algn="l"/>
                          <a:tab pos="3962400" algn="l"/>
                          <a:tab pos="4267200" algn="l"/>
                          <a:tab pos="4572000" algn="l"/>
                          <a:tab pos="4876800" algn="l"/>
                          <a:tab pos="5181600" algn="l"/>
                        </a:tabLst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– 1.1.4.1.1.xx.xx – Títulos e Valores Mobiliários em Consolidação</a:t>
                      </a:r>
                    </a:p>
                  </a:txBody>
                  <a:tcPr marL="33867" marR="338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3392" y="404664"/>
            <a:ext cx="11017224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NO RPPS  - Registro das Aplicações e Investimentos dos Recursos </a:t>
            </a:r>
          </a:p>
          <a:p>
            <a:pPr algn="ctr"/>
            <a:r>
              <a:rPr lang="pt-BR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Em contas de natureza de informação patrimonial</a:t>
            </a:r>
          </a:p>
        </p:txBody>
      </p:sp>
    </p:spTree>
    <p:extLst>
      <p:ext uri="{BB962C8B-B14F-4D97-AF65-F5344CB8AC3E}">
        <p14:creationId xmlns:p14="http://schemas.microsoft.com/office/powerpoint/2010/main" val="958706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941128"/>
              </p:ext>
            </p:extLst>
          </p:nvPr>
        </p:nvGraphicFramePr>
        <p:xfrm>
          <a:off x="551385" y="1124745"/>
          <a:ext cx="11089232" cy="1622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1494"/>
                <a:gridCol w="8427738"/>
              </a:tblGrid>
              <a:tr h="4880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1.1.4.9.0.00.00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AJUSTE DE PERDAS DE INVESTIMENTOS E APLICAÇÕES TEMPORÁRIAS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82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1.1.4.9.1.00.00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AJUSTE DE PERDAS DE INVESTIMENTOS E APLICAÇÕES TEMPORÁRIAS - CONSOLIDAÇÃO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61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1.1.4.9.1.01.00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AJUSTE DE PERDAS COM TÍTULOS E VALORES MOBILIÁRIOS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593732" y="3087128"/>
            <a:ext cx="11046884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Registra-se nestas contas as estimativas para possíveis perdas com as aplicações e investimentos dos recursos previdenciários </a:t>
            </a:r>
            <a:r>
              <a:rPr lang="pt-BR" altLang="pt-BR" sz="2000" b="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(provisão para perdas), 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bem como  diferença entre o valor recuperável do ativo e seu valor contábil, quando o primeiro for menor – </a:t>
            </a:r>
            <a:r>
              <a:rPr lang="pt-BR" altLang="pt-BR" sz="2000" b="0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impairment</a:t>
            </a:r>
            <a:r>
              <a:rPr lang="pt-BR" altLang="pt-BR" sz="2000" b="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t-BR" altLang="pt-BR" sz="2000" b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593732" y="5086355"/>
            <a:ext cx="1104688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just"/>
            <a:r>
              <a:rPr lang="pt-BR" altLang="pt-BR" b="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 próxima atualização do PCASP deverá ocorrer o desmembramento destas contas buscando segregar os ajustes para perdas estimadas do  </a:t>
            </a:r>
            <a:r>
              <a:rPr lang="pt-BR" altLang="pt-BR" b="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impairment</a:t>
            </a:r>
            <a:r>
              <a:rPr lang="pt-BR" altLang="pt-BR" b="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13321" y="456853"/>
            <a:ext cx="10960096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Ajustes - Investimentos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390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016799"/>
              </p:ext>
            </p:extLst>
          </p:nvPr>
        </p:nvGraphicFramePr>
        <p:xfrm>
          <a:off x="551385" y="1268759"/>
          <a:ext cx="11089232" cy="6656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6860"/>
                <a:gridCol w="8362372"/>
              </a:tblGrid>
              <a:tr h="3232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2.1.1.2.0.00.00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BENEFÍCIOS PREVIDENCIÁRIOS A PAGAR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24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2.1.1.2.1.01.00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BENEFICIOS PREVIDENCIARIOS A PAGAR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355577"/>
              </p:ext>
            </p:extLst>
          </p:nvPr>
        </p:nvGraphicFramePr>
        <p:xfrm>
          <a:off x="551385" y="2348880"/>
          <a:ext cx="11089231" cy="3450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1709"/>
                <a:gridCol w="8407522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2.1.1.2.1.03.00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PRECATORIOS DE BENEFICIOS PREVIDENCIARIOS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563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2.1.1.2.1.03.01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PRECATORIOS DE BENEFICIOS PREVIDENCIARIOS DO EXERCÍCIO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75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2.1.1.2.1.03.02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PRECATORIOS DE BENEFICIOS PREVIDENCIARIOS DE EXERCÍCIOS ANTERIORES - ANTES DE 05/05/2000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75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2.1.1.2.1.03.03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PRECATORIOS DE BENEFICIOS PREVIDENCIARIOS DE EXERCÍCIOS ANTERIORES -  A PARTIR DE 05/05/2000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593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2.1.1.2.1.03.04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PRECATÓRIOS DE BENEFÍCIOS PREVIDENCIÁRIOS VENCIDOS E NÃO PAGOS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727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2.1.1.2.1.03.05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PRECATORIOS DE BENEFICIOS PREVIDENCIÁRIOS - REGIME ORDINÁRIO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727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2.1.1.2.1.03.06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PRECATORIOS DE BENEFICIOS PREVIDENCIÁRIOS - REGIME ESPECIAL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95400" y="528861"/>
            <a:ext cx="10945216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Obrigações com Benefícios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2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ChangeArrowheads="1"/>
          </p:cNvSpPr>
          <p:nvPr/>
        </p:nvSpPr>
        <p:spPr bwMode="auto">
          <a:xfrm>
            <a:off x="590552" y="44624"/>
            <a:ext cx="1056004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Déficit Atuarial</a:t>
            </a:r>
          </a:p>
        </p:txBody>
      </p:sp>
      <p:sp>
        <p:nvSpPr>
          <p:cNvPr id="128003" name="Retângulo 2"/>
          <p:cNvSpPr>
            <a:spLocks noChangeArrowheads="1"/>
          </p:cNvSpPr>
          <p:nvPr/>
        </p:nvSpPr>
        <p:spPr bwMode="auto">
          <a:xfrm>
            <a:off x="431800" y="692696"/>
            <a:ext cx="11135784" cy="96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Dependendo da composição de seus ativos e passivos, a situação patrimonial líquida do RPPS pode ser superavitária, deficitária ou nula.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2" y="2060848"/>
            <a:ext cx="1126608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40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ChangeArrowheads="1"/>
          </p:cNvSpPr>
          <p:nvPr/>
        </p:nvSpPr>
        <p:spPr bwMode="auto">
          <a:xfrm>
            <a:off x="245534" y="188913"/>
            <a:ext cx="11419417" cy="5222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Amortização do Déficit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31075" name="Retângulo 2"/>
          <p:cNvSpPr>
            <a:spLocks noChangeArrowheads="1"/>
          </p:cNvSpPr>
          <p:nvPr/>
        </p:nvSpPr>
        <p:spPr bwMode="auto">
          <a:xfrm>
            <a:off x="119336" y="3159136"/>
            <a:ext cx="11755122" cy="1421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Os valores relativos à</a:t>
            </a:r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amortização do déficit atuarial </a:t>
            </a:r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adotados </a:t>
            </a: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pelo ente público serão considerados nos cálculos atuariais </a:t>
            </a:r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em </a:t>
            </a: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seus respectivos exercícios </a:t>
            </a:r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financeiros. (</a:t>
            </a:r>
            <a:r>
              <a:rPr lang="pt-BR" altLang="pt-BR" sz="2000" i="1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 plano de amortização somente será considerado depois de aprovado em lei</a:t>
            </a:r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)</a:t>
            </a:r>
            <a:endParaRPr lang="pt-BR" altLang="pt-BR" sz="2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31076" name="Retângulo 3"/>
          <p:cNvSpPr>
            <a:spLocks noChangeArrowheads="1"/>
          </p:cNvSpPr>
          <p:nvPr/>
        </p:nvSpPr>
        <p:spPr bwMode="auto">
          <a:xfrm>
            <a:off x="108132" y="4933617"/>
            <a:ext cx="1176632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Com isso, o RPPS só será afetado patrimonialmente pela amortização desses valores no momento da atualização do registro da provisão matemática previdenciária</a:t>
            </a:r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</a:t>
            </a:r>
            <a:endParaRPr lang="pt-BR" altLang="pt-BR" sz="2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" name="Retângulo 2"/>
          <p:cNvSpPr>
            <a:spLocks noChangeArrowheads="1"/>
          </p:cNvSpPr>
          <p:nvPr/>
        </p:nvSpPr>
        <p:spPr bwMode="auto">
          <a:xfrm>
            <a:off x="119336" y="908720"/>
            <a:ext cx="1159328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pt-BR" altLang="pt-BR" sz="2000" b="1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Possibilidades de Amortização ou Equacionamento do Déficit Atuarial:</a:t>
            </a:r>
          </a:p>
          <a:p>
            <a:pPr marL="457200" indent="-457200" algn="just" eaLnBrk="1" hangingPunct="1">
              <a:lnSpc>
                <a:spcPct val="150000"/>
              </a:lnSpc>
              <a:buAutoNum type="arabicPeriod"/>
            </a:pPr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Redução do Passivo (limitação de benefícios); </a:t>
            </a:r>
          </a:p>
          <a:p>
            <a:pPr marL="457200" indent="-457200" algn="just" eaLnBrk="1" hangingPunct="1">
              <a:lnSpc>
                <a:spcPct val="150000"/>
              </a:lnSpc>
              <a:buAutoNum type="arabicPeriod"/>
            </a:pPr>
            <a:r>
              <a:rPr lang="pt-BR" altLang="pt-BR" sz="200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Aumento de Ativos (criação de fontes de custeio – contribuições/aportes de recursos financeiros/bens e demais ativos de qualquer natureza).</a:t>
            </a:r>
            <a:endParaRPr lang="pt-BR" altLang="pt-BR" sz="2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27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/>
      <p:bldP spid="131076" grpId="0"/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ChangeArrowheads="1"/>
          </p:cNvSpPr>
          <p:nvPr/>
        </p:nvSpPr>
        <p:spPr bwMode="auto">
          <a:xfrm>
            <a:off x="590552" y="44624"/>
            <a:ext cx="1056004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Superávit 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Atuarial</a:t>
            </a:r>
          </a:p>
        </p:txBody>
      </p:sp>
      <p:sp>
        <p:nvSpPr>
          <p:cNvPr id="128003" name="Retângulo 2"/>
          <p:cNvSpPr>
            <a:spLocks noChangeArrowheads="1"/>
          </p:cNvSpPr>
          <p:nvPr/>
        </p:nvSpPr>
        <p:spPr bwMode="auto">
          <a:xfrm>
            <a:off x="431800" y="740480"/>
            <a:ext cx="1113578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Diferentemente do que possa parecer, o superávit atuarial também é danoso às finanças públicas do ponto de vista econômico-financeiro e fiscal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pelo fato de proporcionar a vinculação de recursos além do necessário, impossibilitando a aplicação em outras obrigações de responsabilidade do ente público.</a:t>
            </a:r>
            <a:endParaRPr lang="pt-BR" altLang="pt-BR" sz="2000" b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4" descr="http://1.bp.blogspot.com/_ts_oL-VIV-E/TI_kJiLxhQI/AAAAAAAAAEI/OyIQp99-JHU/s1600/cc4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2217808"/>
            <a:ext cx="7128792" cy="437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27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6"/>
          <p:cNvSpPr>
            <a:spLocks noChangeArrowheads="1"/>
          </p:cNvSpPr>
          <p:nvPr/>
        </p:nvSpPr>
        <p:spPr bwMode="auto">
          <a:xfrm>
            <a:off x="551384" y="529516"/>
            <a:ext cx="11089232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Reserva Matemática ou Provisão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Matemática Previdenciária 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754577" y="1986914"/>
            <a:ext cx="10682846" cy="2884172"/>
            <a:chOff x="216943" y="181178"/>
            <a:chExt cx="10682846" cy="2884172"/>
          </a:xfrm>
          <a:solidFill>
            <a:schemeClr val="tx2">
              <a:lumMod val="10000"/>
              <a:lumOff val="90000"/>
            </a:schemeClr>
          </a:solidFill>
        </p:grpSpPr>
        <p:sp>
          <p:nvSpPr>
            <p:cNvPr id="5" name="Retângulo de cantos arredondados 4"/>
            <p:cNvSpPr/>
            <p:nvPr/>
          </p:nvSpPr>
          <p:spPr>
            <a:xfrm>
              <a:off x="216943" y="181178"/>
              <a:ext cx="10682846" cy="288417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tângulo 5"/>
            <p:cNvSpPr/>
            <p:nvPr/>
          </p:nvSpPr>
          <p:spPr>
            <a:xfrm>
              <a:off x="357737" y="321972"/>
              <a:ext cx="10401258" cy="26025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just" defTabSz="1244600">
                <a:lnSpc>
                  <a:spcPct val="90000"/>
                </a:lnSpc>
                <a:spcAft>
                  <a:spcPct val="35000"/>
                </a:spcAft>
              </a:pPr>
              <a:r>
                <a:rPr lang="pt-BR" sz="2800" b="1" kern="1200" dirty="0" smtClean="0">
                  <a:solidFill>
                    <a:schemeClr val="tx1"/>
                  </a:solidFill>
                </a:rPr>
                <a:t>Reserva Matemática ou Provisão Matemática Previdenciária </a:t>
              </a:r>
              <a:r>
                <a:rPr lang="pt-BR" sz="2800" kern="1200" dirty="0" smtClean="0">
                  <a:solidFill>
                    <a:schemeClr val="tx1"/>
                  </a:solidFill>
                </a:rPr>
                <a:t>– </a:t>
              </a:r>
              <a:r>
                <a:rPr lang="pt-BR" sz="2800" b="0" kern="1200" dirty="0" smtClean="0">
                  <a:solidFill>
                    <a:schemeClr val="tx1"/>
                  </a:solidFill>
                </a:rPr>
                <a:t>No caso do RPPS, representa a totalidade dos recursos necessários para a sustentação do </a:t>
              </a:r>
              <a:r>
                <a:rPr lang="pt-BR" sz="2800" b="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Plano</a:t>
              </a:r>
              <a:r>
                <a:rPr lang="pt-BR" sz="2800" b="0" kern="1200" dirty="0" smtClean="0">
                  <a:solidFill>
                    <a:schemeClr val="tx1"/>
                  </a:solidFill>
                </a:rPr>
                <a:t> de Benefícios Previdenciários por toda a vida do segurado e de seus dependentes</a:t>
              </a:r>
              <a:r>
                <a:rPr lang="pt-BR" sz="2800" dirty="0">
                  <a:solidFill>
                    <a:schemeClr val="tx1"/>
                  </a:solidFill>
                </a:rPr>
                <a:t>, definido em </a:t>
              </a:r>
              <a:r>
                <a:rPr lang="pt-BR" sz="2800" dirty="0" smtClean="0">
                  <a:solidFill>
                    <a:schemeClr val="tx1"/>
                  </a:solidFill>
                </a:rPr>
                <a:t>lei do ente instituidor, </a:t>
              </a:r>
              <a:r>
                <a:rPr lang="pt-BR" sz="2800" b="0" kern="1200" dirty="0" smtClean="0">
                  <a:solidFill>
                    <a:schemeClr val="tx1"/>
                  </a:solidFill>
                </a:rPr>
                <a:t>calculado atuarialmente e expresso a valor presente.</a:t>
              </a:r>
              <a:endParaRPr lang="pt-BR" sz="28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901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867983"/>
              </p:ext>
            </p:extLst>
          </p:nvPr>
        </p:nvGraphicFramePr>
        <p:xfrm>
          <a:off x="551384" y="948835"/>
          <a:ext cx="11089232" cy="2696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7917"/>
                <a:gridCol w="8061315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2.2.7.2.1.01.00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PLANO FINANCEIRO - PROVISOES DE BENEFICIOS CONCEDIDOS  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436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2.2.7.2.1.01.01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APOSENTADORIAS/PENSÕES/OUTROS BENEFÍCIOS CONCEDIDOS DO PLANO FINANCEIRO DO RPPS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01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2.2.7.2.1.01.02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ENTE PARA O PLANO FINANCEIRO DO RPPS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6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2.2.7.2.1.01.03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APOSENTADO PARA O PLANO FINANCEIRO DO RPPS 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6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2.2.7.2.1.01.04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PENSIONISTA PARA O PLANO FINANCEIRO DO RPPS             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2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2.2.7.2.1.01.05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COMPENSAÇÃO PREVIDENCIÁRIA DO PLANO FINANCEIRO DO RPPS      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2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sngStrike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2.2.7.2.1.01.06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sng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PARCELAMENTO DE DÉBITOS PREVIDENCIÁRIOS     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2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2.2.7.2.1.01.07</a:t>
                      </a:r>
                      <a:endParaRPr lang="pt-BR" sz="16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COBERTURA DE INSUFICIÊNCIA FINANCEIRA</a:t>
                      </a:r>
                      <a:endParaRPr lang="pt-BR" sz="16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693767"/>
              </p:ext>
            </p:extLst>
          </p:nvPr>
        </p:nvGraphicFramePr>
        <p:xfrm>
          <a:off x="551383" y="3933056"/>
          <a:ext cx="11089233" cy="23798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7918"/>
                <a:gridCol w="8061315"/>
              </a:tblGrid>
              <a:tr h="336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2.2.7.2.1.02.00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PLANO FINANCEIRO - PROVISOES DE BENEFICIOS A CONCEDER           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436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2.2.7.2.1.02.01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APOSENTADORIAS/PENSÕES/OUTROS BENEFÍCIOS A CONCEDER DO PLANO FINANCEIRO DO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6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2.2.7.2.1.02.02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ENTE PARA O PLANO FINANCEIRO DO RPPS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6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2.2.7.2.1.02.03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ATIVO PARA O PLANO FINANCEIRO DO RPPS  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2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2.2.7.2.1.02.04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COMPENSAÇÃO PREVIDENCIÁRIA DO PLANO FINANCEIRO DO RPPS  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2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sng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2.2.7.2.1.02.05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sng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PARCELAMENTO DE DÉBITOS PREVIDENCIÁRIOS 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2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2.2.7.2.1.02.06</a:t>
                      </a:r>
                      <a:endParaRPr lang="pt-BR" sz="1800" b="0" i="0" u="none" strike="noStrike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COBERTURA DE INSUFICIÊNCIA </a:t>
                      </a:r>
                      <a:r>
                        <a:rPr lang="pt-BR" sz="180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FINANCEIRA</a:t>
                      </a:r>
                      <a:endParaRPr lang="pt-BR" sz="18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13321" y="312837"/>
            <a:ext cx="1047538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Provisão Matemática Previdenciária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29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tângulo 1"/>
          <p:cNvSpPr>
            <a:spLocks noChangeArrowheads="1"/>
          </p:cNvSpPr>
          <p:nvPr/>
        </p:nvSpPr>
        <p:spPr bwMode="auto">
          <a:xfrm>
            <a:off x="239185" y="2799096"/>
            <a:ext cx="5496776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Obrigação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O Poder Executivo da União promoverá, até o dia trinta de junho, a consolidação, nacional e por esfera de governo, das contas dos entes da Federação relativas ao exercício anterior, e a sua divulgação, inclusive por meio eletrônico de acesso público.</a:t>
            </a:r>
          </a:p>
        </p:txBody>
      </p:sp>
      <p:sp>
        <p:nvSpPr>
          <p:cNvPr id="74756" name="Retângulo 4"/>
          <p:cNvSpPr>
            <a:spLocks noChangeArrowheads="1"/>
          </p:cNvSpPr>
          <p:nvPr/>
        </p:nvSpPr>
        <p:spPr bwMode="auto">
          <a:xfrm>
            <a:off x="239184" y="1124744"/>
            <a:ext cx="118088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As NBC TSP têm como foco principal a atuação do profissional de contabilidade, 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observando ainda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35001" y="116632"/>
            <a:ext cx="106553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 Contabilidade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Pública e as Obrigações dos Entes Federativos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384032" y="2852936"/>
            <a:ext cx="547260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Penalização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O 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descumprimento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da obrigação nos prazos estabelecidos impedirá</a:t>
            </a: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até que a situação seja regularizada, que o ente da Federação receba transferências voluntárias e contrate operações de crédito, exceto as destinadas ao refinanciamento do principal atualizado da dívida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mobiliária.</a:t>
            </a:r>
            <a:endParaRPr 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223792" y="2123564"/>
            <a:ext cx="38239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alt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LRF – LC 101/2001, </a:t>
            </a:r>
            <a:r>
              <a:rPr lang="pt-BR" altLang="pt-BR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Art</a:t>
            </a:r>
            <a:r>
              <a:rPr lang="pt-BR" alt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51</a:t>
            </a:r>
          </a:p>
        </p:txBody>
      </p:sp>
    </p:spTree>
    <p:extLst>
      <p:ext uri="{BB962C8B-B14F-4D97-AF65-F5344CB8AC3E}">
        <p14:creationId xmlns:p14="http://schemas.microsoft.com/office/powerpoint/2010/main" val="248306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/>
      <p:bldP spid="74756" grpId="0"/>
      <p:bldP spid="3" grpId="0"/>
      <p:bldP spid="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459208"/>
              </p:ext>
            </p:extLst>
          </p:nvPr>
        </p:nvGraphicFramePr>
        <p:xfrm>
          <a:off x="551384" y="548680"/>
          <a:ext cx="11089232" cy="28809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9488"/>
                <a:gridCol w="9349744"/>
              </a:tblGrid>
              <a:tr h="3917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2.2.7.2.1.03.00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PLANO PREVIDENCIARIO - PROVISOES DE BENEFICIOS CONCEDIDOS           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4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2.2.7.2.1.03.01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APOSENTADORIAS/PENSÕES/OUTROS BENEFÍCIOS CONCEDIDOS DO PLANO PREVIDENCIÁRIO DO RPPS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17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2.2.7.2.1.03.02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ENTE PARA O PLANO PREVIDENCIÁRIO DO RPPS                   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4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2.2.7.2.1.03.03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APOSENTADO PARA O PLANO PREVIDENCIÁRIO DO RPPS      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4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2.2.7.2.1.03.04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PENSIONISTA PARA O PLANO PREVIDENCIÁRIO DO RPPS       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50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2.2.7.2.1.03.05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COMPENSAÇÃO PREVIDENCIÁRIA DO PLANO PREVIDENCIÁRIO DO RPPS         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50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sngStrike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2.2.7.2.1.03.06</a:t>
                      </a:r>
                      <a:endParaRPr lang="pt-BR" sz="1800" b="0" i="0" u="none" strike="noStrike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sng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PARCELAMENTO DE DÉBITOS PREVIDENCIÁRIOS </a:t>
                      </a:r>
                      <a:r>
                        <a:rPr lang="pt-BR" sz="1800" u="none" strike="sng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332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2.2.7.2.1.03.07</a:t>
                      </a:r>
                      <a:endParaRPr lang="pt-BR" sz="1800" b="0" i="0" u="none" strike="noStrike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</a:t>
                      </a:r>
                      <a:r>
                        <a:rPr lang="pt-BR" sz="16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APORTES FINANCEIROS PARA COBERTURA DO DÉFICIT ATUARIAL - PLANO DE </a:t>
                      </a:r>
                      <a:r>
                        <a:rPr lang="pt-BR" sz="160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AMORTIZAÇÃO</a:t>
                      </a:r>
                      <a:endParaRPr lang="pt-BR" sz="16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187404"/>
              </p:ext>
            </p:extLst>
          </p:nvPr>
        </p:nvGraphicFramePr>
        <p:xfrm>
          <a:off x="551383" y="3645024"/>
          <a:ext cx="11089233" cy="23118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9489"/>
                <a:gridCol w="9349744"/>
              </a:tblGrid>
              <a:tr h="3134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2.2.7.2.1.04.00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PLANO PREVIDENCIARIO - PROVISOES DE BENEFICIOS A CONCEDER             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4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2.2.7.2.1.04.01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APOSENTADORIAS/PENSÕES/OUTROS BENEFÍCIOS A CONCEDER DO PLANO PREVIDENCIÁRIO DO RPPS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4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2.2.7.2.1.04.02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ENTE PARA O PLANO PREVIDENCIÁRIO DO RPPS                    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4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2.2.7.2.1.04.03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CONTRIBUIÇÕES DO ATIVO PARA O PLANO PREVIDENCIÁRIO DO RPPS                    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50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2.2.7.2.1.04.04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COMPENSAÇÃO PREVIDENCIÁRIA DO PLANO PREVIDENCIÁRIO DO RPPS   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50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sng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2.2.7.2.1.04.05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sng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 PARCELAMENTO DE DÉBITOS PREVIDENCIÁRIOS       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50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2.2.7.2.1.04.06</a:t>
                      </a:r>
                      <a:endParaRPr lang="pt-BR" sz="18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pt-BR" sz="1600" u="none" strike="noStrike" kern="1200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(-) APORTES </a:t>
                      </a:r>
                      <a:r>
                        <a:rPr kumimoji="0" lang="pt-BR" sz="1600" u="none" strike="noStrike" kern="1200" dirty="0" smtClean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FINANCEIROS PARA </a:t>
                      </a:r>
                      <a:r>
                        <a:rPr kumimoji="0" lang="pt-BR" sz="1600" u="none" strike="noStrike" kern="1200" dirty="0"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COBERTURA DO DÉFICIT ATUARIAL - PLANO DE AMORTIZAÇÃO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798018"/>
              </p:ext>
            </p:extLst>
          </p:nvPr>
        </p:nvGraphicFramePr>
        <p:xfrm>
          <a:off x="0" y="6309320"/>
          <a:ext cx="11760200" cy="360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60200"/>
              </a:tblGrid>
              <a:tr h="3603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ESSÊNCIA </a:t>
                      </a:r>
                      <a:r>
                        <a:rPr lang="pt-BR" sz="1800" b="1" i="1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DO ART. 40 DA CONSTITUIÇÃO FEDERAL</a:t>
                      </a:r>
                      <a:endParaRPr lang="pt-BR" sz="18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713321" y="-99392"/>
            <a:ext cx="1047538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Provisão Matemática Previdenciária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3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197958"/>
              </p:ext>
            </p:extLst>
          </p:nvPr>
        </p:nvGraphicFramePr>
        <p:xfrm>
          <a:off x="623392" y="1052740"/>
          <a:ext cx="10945216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9449"/>
                <a:gridCol w="8825767"/>
              </a:tblGrid>
              <a:tr h="6191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2.2.7.2.1.06.00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PROVISOES ATUARIAIS PARA AJUSTES DO PLANO FINANCEIRO     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2.2.7.2.1.06.01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PROVISÃO ATUARIAL PARA OSCILAÇÃO DE RISCOS   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152807"/>
              </p:ext>
            </p:extLst>
          </p:nvPr>
        </p:nvGraphicFramePr>
        <p:xfrm>
          <a:off x="623392" y="2708924"/>
          <a:ext cx="10945216" cy="3076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9448"/>
                <a:gridCol w="8825768"/>
              </a:tblGrid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2.2.7.2.1.07.00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PROVISOES ATUARIAIS PARA AJUSTES DO PLANO PREVIDENCIARIO     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2.2.7.2.1.07.01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AJUSTE DE RESULTADO ATUARIAL SUPERAVITÁRIO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2.2.7.2.1.07.02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PROVISÃO ATUARIAL PARA OSCILAÇÃO DE RISCOS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2.2.7.2.1.07.03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PROVISÃO ATUARIAL PARA BENEFÍCIOS A REGULARIZAR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2.2.7.2.1.07.04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PROVISÃO ATUARIAL PARA CONTINGÊNCIAS DE BENEFÍCIOS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2.2.7.2.1.07.98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OUTRAS PROVISÕES ATUARIAIS PARA AJUSTES DO PLANO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05193" y="457508"/>
            <a:ext cx="10475383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Provisão Matemática Previdenciária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46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ChangeArrowheads="1"/>
          </p:cNvSpPr>
          <p:nvPr/>
        </p:nvSpPr>
        <p:spPr bwMode="auto">
          <a:xfrm>
            <a:off x="623391" y="602456"/>
            <a:ext cx="10945217" cy="5222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Lógica da Contabilização - </a:t>
            </a:r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Avaliação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Atuarial Inicial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25958" name="Retângulo 2"/>
          <p:cNvSpPr>
            <a:spLocks noChangeArrowheads="1"/>
          </p:cNvSpPr>
          <p:nvPr/>
        </p:nvSpPr>
        <p:spPr bwMode="auto">
          <a:xfrm>
            <a:off x="584617" y="2492900"/>
            <a:ext cx="10983991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635000"/>
          </a:effectLst>
          <a:extLst/>
        </p:spPr>
        <p:txBody>
          <a:bodyPr wrap="square">
            <a:spAutoFit/>
          </a:bodyPr>
          <a:lstStyle/>
          <a:p>
            <a:endParaRPr lang="pt-BR" altLang="pt-BR" sz="2400" b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- Provisões Matemáticas Previdenciárias (VPD)  -  3.9.7.2.0.00.00</a:t>
            </a:r>
          </a:p>
          <a:p>
            <a:endParaRPr lang="pt-BR" altLang="pt-BR" sz="2400" b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altLang="pt-BR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- Provisões Matemáticas Previdenciárias (PELP) -  2.2.7.1.1.00.00</a:t>
            </a:r>
          </a:p>
          <a:p>
            <a:endParaRPr lang="pt-BR" altLang="pt-BR" sz="2400" b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83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8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698503" y="-119211"/>
            <a:ext cx="10919884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Provisão Matemática Previdenciária - Resumo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468540"/>
              </p:ext>
            </p:extLst>
          </p:nvPr>
        </p:nvGraphicFramePr>
        <p:xfrm>
          <a:off x="479376" y="404665"/>
          <a:ext cx="11305256" cy="49562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2106"/>
                <a:gridCol w="1789999"/>
                <a:gridCol w="8573151"/>
              </a:tblGrid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3.9.7.2.1.00.00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VPD de Provisões Matemáticas Previdenciárias a Longo Prazo – Consolidação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2.2.7.2.1.01.02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 do Ente para o Plano Financeiro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2.2.7.2.1.01.03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 do Aposentado para o Plano Financeiro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2.2.7.2.1.01.04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Contribuição do Pensionista para o Plano Financeiro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2.2.7.2.1.01.05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Compensação Previdenciária do Plano Financeiro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2.2.7.2.1.01.07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Cobertura de Insuficiência Financeira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2.2.7.2.1.02.02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 do Ente para o Plano Financeiro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2.2.7.2.1.02.03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 do Ativo para o Plano Financeiro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2.2.7.2.1.02.04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Compensação Previdenciária do Plano Financeiro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9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2.2.7.2.1.02.06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Cobertura de Insuficiência Financeira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2.2.7.2.1.03.02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 do Ente para o Plano Previdenciário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2.2.7.2.1.03.03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 do Aposentado para o Plano Previdenciário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2.2.7.2.1.03.04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 do Pensionista para o Plano Previdenciário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2.2.7.2.1.03.05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Compensação Previdenciária do Plano Previdenciário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2.2.7.2.1.04.02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 do Ente para o Plano Previdenciário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2.2.7.2.1.04.03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 do Ativo para o Plano Previdenciário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2.2.7.2.1.04.04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Compensação Previdenciária do Plano Previdenciário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Débito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2.2.7.2.1.05.98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Outros Créditos do Plano de Amortização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918600"/>
              </p:ext>
            </p:extLst>
          </p:nvPr>
        </p:nvGraphicFramePr>
        <p:xfrm>
          <a:off x="479376" y="5373216"/>
          <a:ext cx="11305256" cy="11084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2106"/>
                <a:gridCol w="1789999"/>
                <a:gridCol w="8573151"/>
              </a:tblGrid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Crédito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2.2.7.2.1.04.01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Aposentadorias/Pensões/Outros Benefícios a Conceder do Plano Previdenciário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Crédito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2.2.7.2.1.03.01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Aposentadorias/Pensões/Outros Benefícios Concedidos do Plano Previdenciário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Crédito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2.2.7.2.1.02.01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Aposentadorias/Pensões/Outros Benefícios a Conceder do Plano Financeiro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Crédito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2.2.7.2.1.01.01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Aposentadorias/Pensões/Outros Benefícios Concedidos do Plano Financeiro do RPPS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0903" marR="209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24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ChangeArrowheads="1"/>
          </p:cNvSpPr>
          <p:nvPr/>
        </p:nvSpPr>
        <p:spPr bwMode="auto">
          <a:xfrm>
            <a:off x="623392" y="170409"/>
            <a:ext cx="10945216" cy="5222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Resultado Atuarial Superavitário - Exemplo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44387" name="AutoShape 5"/>
          <p:cNvSpPr>
            <a:spLocks noChangeAspect="1" noChangeArrowheads="1" noTextEdit="1"/>
          </p:cNvSpPr>
          <p:nvPr/>
        </p:nvSpPr>
        <p:spPr bwMode="auto">
          <a:xfrm>
            <a:off x="143933" y="1560513"/>
            <a:ext cx="11616267" cy="474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042737"/>
              </p:ext>
            </p:extLst>
          </p:nvPr>
        </p:nvGraphicFramePr>
        <p:xfrm>
          <a:off x="623392" y="1052738"/>
          <a:ext cx="10945216" cy="540059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213976"/>
                <a:gridCol w="2731240"/>
              </a:tblGrid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(+) PROVISÕES MATEMÁTICAS </a:t>
                      </a:r>
                      <a:r>
                        <a:rPr lang="pt-BR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PARA </a:t>
                      </a:r>
                      <a:r>
                        <a:rPr lang="pt-BR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BENEFÍCIOS CONCEDIDOS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102.316.027,25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(+) Aposentadorias/Pensões/Outros Benefícios do Plano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113.348.840,60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(-) Contribuições do Ente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2.033.888,10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(-) Contribuições de Aposentados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1.369.224,30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(-) Contribuições de Pensionistas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351.757,94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(-) Compensação Previdenciária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7.277.943,01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(+) PROVISÕES </a:t>
                      </a:r>
                      <a:r>
                        <a:rPr lang="pt-BR" sz="16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MATEMÁTICAS</a:t>
                      </a:r>
                      <a:r>
                        <a:rPr lang="pt-BR" sz="1600" b="1" baseline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BR" sz="16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PARA </a:t>
                      </a:r>
                      <a:r>
                        <a:rPr lang="pt-BR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BENEFÍCIOS A CONCEDER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259.230.904,77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(+) Aposentadorias/Pensões/Outros Benefícios do Plano</a:t>
                      </a:r>
                      <a:endParaRPr lang="pt-B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434.002.038,31</a:t>
                      </a:r>
                      <a:endParaRPr lang="pt-B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(-) Contribuições do Ente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70.481.051,66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(-) Contribuições de Servidores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59.637.812,95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(-) Compensação Previdenciária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44.652.268,93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(-) Patrimônio Líquido </a:t>
                      </a:r>
                      <a:r>
                        <a:rPr lang="pt-BR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Constituído (Ativo do Plano)</a:t>
                      </a:r>
                      <a:endParaRPr lang="pt-B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110.656.723,30</a:t>
                      </a:r>
                      <a:endParaRPr lang="pt-B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(-) Ingressos Referentes ao Plano de Amortização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306.379.544,66</a:t>
                      </a:r>
                      <a:endParaRPr lang="pt-BR" sz="16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(=) Superávit Atuarial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55.167.387,36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5" marR="9143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70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ChangeArrowheads="1"/>
          </p:cNvSpPr>
          <p:nvPr/>
        </p:nvSpPr>
        <p:spPr bwMode="auto">
          <a:xfrm>
            <a:off x="400052" y="456853"/>
            <a:ext cx="10699749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Superávit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Atuarial – Registro Simplificado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34147" name="Retângulo 1"/>
          <p:cNvSpPr>
            <a:spLocks noChangeArrowheads="1"/>
          </p:cNvSpPr>
          <p:nvPr/>
        </p:nvSpPr>
        <p:spPr bwMode="auto">
          <a:xfrm>
            <a:off x="551384" y="1600202"/>
            <a:ext cx="11089232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just"/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Contribuições do Ente relativas a (RMBC, </a:t>
            </a:r>
            <a:r>
              <a:rPr lang="pt-BR" altLang="pt-BR" sz="2000" b="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RMBaC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......................................... .   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R$ 378.894.484,42</a:t>
            </a:r>
          </a:p>
          <a:p>
            <a:pPr algn="just"/>
            <a:r>
              <a:rPr lang="pt-BR" alt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pt-BR" altLang="pt-BR" sz="2000" b="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(2.033.888,10 + 70.481.051,66 + 306.379.544,66) </a:t>
            </a:r>
          </a:p>
        </p:txBody>
      </p:sp>
      <p:sp>
        <p:nvSpPr>
          <p:cNvPr id="4" name="Retângulo 3"/>
          <p:cNvSpPr>
            <a:spLocks noChangeArrowheads="1"/>
          </p:cNvSpPr>
          <p:nvPr/>
        </p:nvSpPr>
        <p:spPr bwMode="auto">
          <a:xfrm>
            <a:off x="551384" y="3933056"/>
            <a:ext cx="11089232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just"/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– Provisão Matemática Previdenciária ........................................................................ </a:t>
            </a:r>
            <a:r>
              <a:rPr lang="pt-BR" altLang="pt-BR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R$ 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437.016.104,19</a:t>
            </a: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551384" y="4509120"/>
            <a:ext cx="110892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635000"/>
          </a:effectLst>
          <a:extLst/>
        </p:spPr>
        <p:txBody>
          <a:bodyPr wrap="square">
            <a:spAutoFit/>
          </a:bodyPr>
          <a:lstStyle/>
          <a:p>
            <a:pPr algn="just"/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 - Ajuste de Resultado Atuarial Superavitário ...............................................................  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R$  55.167.387,36</a:t>
            </a:r>
          </a:p>
        </p:txBody>
      </p:sp>
      <p:sp>
        <p:nvSpPr>
          <p:cNvPr id="6" name="Retângulo 5"/>
          <p:cNvSpPr/>
          <p:nvPr/>
        </p:nvSpPr>
        <p:spPr>
          <a:xfrm>
            <a:off x="551385" y="5445224"/>
            <a:ext cx="11089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altLang="pt-BR" sz="2000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Obs.: No exemplo a </a:t>
            </a:r>
            <a:r>
              <a:rPr lang="pt-BR" altLang="pt-BR" sz="2000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amortização se dará por alíquota </a:t>
            </a:r>
            <a:r>
              <a:rPr lang="pt-BR" altLang="pt-BR" sz="2000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suplementar, </a:t>
            </a:r>
            <a:r>
              <a:rPr lang="pt-BR" altLang="pt-BR" sz="2000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então </a:t>
            </a:r>
            <a:r>
              <a:rPr lang="pt-BR" altLang="pt-BR" sz="2000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compõe a alíquota patronal</a:t>
            </a:r>
            <a:endParaRPr lang="pt-BR" altLang="pt-BR" sz="2000" i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551384" y="3284984"/>
            <a:ext cx="110892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just"/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Compensação Previdenciária (RMBC e </a:t>
            </a:r>
            <a:r>
              <a:rPr lang="pt-BR" altLang="pt-BR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RMBaC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......................................................R$ 51.930.211,94</a:t>
            </a:r>
            <a:endParaRPr lang="pt-BR" altLang="pt-BR" sz="20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551384" y="2348880"/>
            <a:ext cx="11241632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just"/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 – Contribuições dos Servidores (RMBC e </a:t>
            </a:r>
            <a:r>
              <a:rPr lang="pt-BR" altLang="pt-BR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RMBaC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...................................................</a:t>
            </a:r>
            <a:r>
              <a:rPr lang="pt-BR" altLang="pt-BR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R$ 378.894.484,42 </a:t>
            </a:r>
          </a:p>
          <a:p>
            <a:pPr algn="ctr"/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(2.033.888,10 + 70.481.051,66 + 306.379.544,66)</a:t>
            </a:r>
            <a:endParaRPr lang="pt-BR" altLang="pt-BR" sz="20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44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animBg="1"/>
      <p:bldP spid="4" grpId="0" animBg="1"/>
      <p:bldP spid="5" grpId="0" animBg="1"/>
      <p:bldP spid="6" grpId="0"/>
      <p:bldP spid="12" grpId="0" animBg="1"/>
      <p:bldP spid="14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053237"/>
              </p:ext>
            </p:extLst>
          </p:nvPr>
        </p:nvGraphicFramePr>
        <p:xfrm>
          <a:off x="551384" y="2060848"/>
          <a:ext cx="11089233" cy="35373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4187"/>
                <a:gridCol w="8775046"/>
              </a:tblGrid>
              <a:tr h="2899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3.2.1.1.1.01.00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PROVENTOS - PESSOAL CIVIL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97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3.2.1.1.1.01.01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 POR TEMPO DE CONTRIBUIÇÃO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97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3.2.1.1.1.01.02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 COMPULSÓRIAS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97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3.2.1.1.1.01.03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 POR INVALIDEZ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49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3.2.1.1.1.01.04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 ESPECIAIS - ATIVIDADES DE RISCO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49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3.2.1.1.1.01.05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 ESPECIAIS - AGENTES NOCIVOS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49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3.2.1.1.1.01.06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 ESPECIAIS - DEFICIÊNCIA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577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3.2.1.1.1.01.07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 PROFESSOR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49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3.2.1.1.1.01.99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OUTRAS APOSENTADORIAS ESPECIAIS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577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3.2.1.1.1.02.00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APOSENTADORIAS PENDENTES DE APROVAÇÃO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49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3.2.1.1.1.70.00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SENTENÇAS JUDICIAIS - APOSENTADORIAS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49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3.2.1.1.1.99.00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OUTRAS APOSENTADORIAS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13321" y="600869"/>
            <a:ext cx="10927296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VPD por Pagamentos de Benefícios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672725"/>
              </p:ext>
            </p:extLst>
          </p:nvPr>
        </p:nvGraphicFramePr>
        <p:xfrm>
          <a:off x="551384" y="1412776"/>
          <a:ext cx="11089233" cy="4986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256"/>
                <a:gridCol w="8784977"/>
              </a:tblGrid>
              <a:tr h="49862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3.2.0.0.0.00.00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BENEFÍCIOS PREVIDENCIÁRIOS E ASSISTENCIAIS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26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00842"/>
              </p:ext>
            </p:extLst>
          </p:nvPr>
        </p:nvGraphicFramePr>
        <p:xfrm>
          <a:off x="623391" y="3501008"/>
          <a:ext cx="11017225" cy="2525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217"/>
                <a:gridCol w="9073008"/>
              </a:tblGrid>
              <a:tr h="3689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3.2.1.4.0.00.00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REFORMA - PESSOAL MILITAR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1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3.2.1.4.1.00.00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REFORMA - PESSOAL MILITAR - CONSOLIDAÇÃO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89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3.2.1.4.1.01.00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PROVENTOS REFORMA - PESSOAL MILITAR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89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3.2.1.4.1.01.01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REFORMA POR TEMPO DE SERVIÇO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89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3.2.1.4.1.01.02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REFORMA POR INVALIDEZ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89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3.2.1.4.1.70.00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SENTENÇAS JUDICIAIS REFORMA PESSOAL MILITAR -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89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3.2.1.4.1.99.00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OUTRAS REFORMAS - PESSOAL MILITAR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145502"/>
              </p:ext>
            </p:extLst>
          </p:nvPr>
        </p:nvGraphicFramePr>
        <p:xfrm>
          <a:off x="623391" y="1196752"/>
          <a:ext cx="11017225" cy="21935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1156"/>
                <a:gridCol w="9056069"/>
              </a:tblGrid>
              <a:tr h="30494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3.2.1.3.0.00.00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RESERVA REMUNERADA - PESSOAL MILITAR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186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3.2.1.3.1.00.00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RESERVA REMUNERADA - PESSOAL MILITAR - CONSOLIDAÇÃO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3.2.1.3.1.01.00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PROVENTOS RESERVA- PESSOAL MILITAR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3.2.1.3.1.01.01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RESERVA POR TEMPO DE SERVIÇO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3.2.1.3.1.70.00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SENTENÇAS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JUDICIAIS RESERVA PESSOAL MILITAR -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55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3.2.1.3.1.99.00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OUTRAS RESERVAS REMUNERADAS - PESSOAL MILITAR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13321" y="312841"/>
            <a:ext cx="1047538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VPD por Pagamentos de Benefícios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94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521883"/>
              </p:ext>
            </p:extLst>
          </p:nvPr>
        </p:nvGraphicFramePr>
        <p:xfrm>
          <a:off x="551385" y="980732"/>
          <a:ext cx="11017223" cy="22868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8231"/>
                <a:gridCol w="8928992"/>
              </a:tblGrid>
              <a:tr h="4233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3.2.2.0.0.00.00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PENSÕES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67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3.2.2.1.0.00.00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PENSÕES - RPPS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36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3.2.2.1.1.00.00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PENSÕES - RPPS - CONSOLIDAÇÃO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647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3.2.2.1.1.01.00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PROVENTOS DE PENSÕES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33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3.2.2.1.1.70.00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SENTENÇAS JUDICIAIS - PENSÕES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33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3.2.2.1.1.99.00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OUTRAS </a:t>
                      </a:r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PENSÕES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633831"/>
              </p:ext>
            </p:extLst>
          </p:nvPr>
        </p:nvGraphicFramePr>
        <p:xfrm>
          <a:off x="551385" y="3473100"/>
          <a:ext cx="11017223" cy="2116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8231"/>
                <a:gridCol w="8928992"/>
              </a:tblGrid>
              <a:tr h="4232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3.2.2.3.0.00.00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PENSÕES - PESSOAL MILITAR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32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3.2.2.3.1.00.00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PENSÕES - PESSOAL MILITAR - CONSOLIDAÇÃO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32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3.2.2.3.1.01.00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PROVENTOS DE PENSÕES - PESSOAL MILITAR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32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3.2.2.3.1.70.00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SENTENÇAS JUDICIAIS - PENSÕES - PESSOAL MILITAR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32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3.2.2.3.1.99.00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OUTRAS PENSÕES - PESSOAL MILITAR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13321" y="312841"/>
            <a:ext cx="1047538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VPD por Pagamentos de Benefícios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48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893518"/>
              </p:ext>
            </p:extLst>
          </p:nvPr>
        </p:nvGraphicFramePr>
        <p:xfrm>
          <a:off x="551383" y="2871018"/>
          <a:ext cx="11089233" cy="1062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378"/>
                <a:gridCol w="8564855"/>
              </a:tblGrid>
              <a:tr h="57617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3.2.9.1.1.05.00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AUXILIO RECLUSAO ATIVO CIVIL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58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3.2.9.1.1.06.00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AUXILIO RECLUSAO INATIVO CIVIL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739869"/>
              </p:ext>
            </p:extLst>
          </p:nvPr>
        </p:nvGraphicFramePr>
        <p:xfrm>
          <a:off x="551383" y="4401666"/>
          <a:ext cx="11089233" cy="971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378"/>
                <a:gridCol w="8564855"/>
              </a:tblGrid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3.2.9.1.1.10.00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AUXILIO-DOENCA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3.2.9.1.1.11.00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SALARIO MATERNIDADE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51383" y="456853"/>
            <a:ext cx="1108923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VPD por Pagamentos de Benefícios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031366"/>
              </p:ext>
            </p:extLst>
          </p:nvPr>
        </p:nvGraphicFramePr>
        <p:xfrm>
          <a:off x="551384" y="1582978"/>
          <a:ext cx="11089233" cy="822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378"/>
                <a:gridCol w="8564855"/>
              </a:tblGrid>
              <a:tr h="3338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3.2.9.0.0.00.00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800" b="1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OUTROS </a:t>
                      </a:r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BENEFÍCIOS PREVIDENCIÁRIOS E </a:t>
                      </a:r>
                      <a:r>
                        <a:rPr lang="pt-BR" sz="18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ASSISTENCIAIS</a:t>
                      </a:r>
                    </a:p>
                    <a:p>
                      <a:pPr algn="l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47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287867" y="1844824"/>
            <a:ext cx="116649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Sistema de Contabilidade Federal tem como objetivo promover:</a:t>
            </a:r>
          </a:p>
        </p:txBody>
      </p:sp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287867" y="2924944"/>
            <a:ext cx="11569700" cy="4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padronização e a consolidação das contas nacionais;</a:t>
            </a:r>
          </a:p>
        </p:txBody>
      </p:sp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287867" y="3861048"/>
            <a:ext cx="11569700" cy="96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busca da convergência aos padrões internacionais de contabilidade, respeitados os aspectos formais e conceituais estabelecidos na legislação vigente; e</a:t>
            </a:r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287868" y="5157192"/>
            <a:ext cx="11569699" cy="96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acompanhamento contínuo das normas contábeis aplicadas ao setor público, de modo a garantir que os princípios fundamentais de contabilidade sejam respeitados no âmbito do setor público. </a:t>
            </a:r>
          </a:p>
        </p:txBody>
      </p:sp>
      <p:sp>
        <p:nvSpPr>
          <p:cNvPr id="9" name="Retângulo 8"/>
          <p:cNvSpPr/>
          <p:nvPr/>
        </p:nvSpPr>
        <p:spPr>
          <a:xfrm>
            <a:off x="4432252" y="1052736"/>
            <a:ext cx="2673360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altLang="pt-BR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Decreto </a:t>
            </a:r>
            <a:r>
              <a:rPr lang="pt-BR" alt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6.976/2009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35001" y="116632"/>
            <a:ext cx="106553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 Contabilidade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Pública e as Obrigações dos Entes Federativos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7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3" grpId="0"/>
      <p:bldP spid="6" grpId="0"/>
      <p:bldP spid="9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435448"/>
              </p:ext>
            </p:extLst>
          </p:nvPr>
        </p:nvGraphicFramePr>
        <p:xfrm>
          <a:off x="569626" y="2276872"/>
          <a:ext cx="11070991" cy="631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0782"/>
                <a:gridCol w="8900209"/>
              </a:tblGrid>
              <a:tr h="6313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3.6.1.7.1.07.01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AJUSTE PARA PERDAS EM TÍTULOS E VALORES MOBILIÁRIOS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937147"/>
              </p:ext>
            </p:extLst>
          </p:nvPr>
        </p:nvGraphicFramePr>
        <p:xfrm>
          <a:off x="569626" y="3356992"/>
          <a:ext cx="11070991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0782"/>
                <a:gridCol w="8900209"/>
              </a:tblGrid>
              <a:tr h="762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3.6.2.1.0.00.00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PERDAS COM ALIENAÇÃO DE INVESTIMENTOS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791018"/>
              </p:ext>
            </p:extLst>
          </p:nvPr>
        </p:nvGraphicFramePr>
        <p:xfrm>
          <a:off x="569626" y="4653136"/>
          <a:ext cx="11070991" cy="742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0782"/>
                <a:gridCol w="8900209"/>
              </a:tblGrid>
              <a:tr h="7429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3.6.2.1.1.03.00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PERDAS COM ALIENAÇÃO DE INVESTIMENTOS DO RPPS DE </a:t>
                      </a:r>
                      <a:b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LONGO PRAZO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3393" y="672877"/>
            <a:ext cx="11017224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VPD de Ajustes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53760"/>
              </p:ext>
            </p:extLst>
          </p:nvPr>
        </p:nvGraphicFramePr>
        <p:xfrm>
          <a:off x="569626" y="1356961"/>
          <a:ext cx="11070989" cy="4878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7982"/>
                <a:gridCol w="9073007"/>
              </a:tblGrid>
              <a:tr h="48786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3.6.1.7.1.07.00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AJUSTE PARA PERDAS EM INVESTIMENTOS E APLICAÇÕES TEMPORÁRIOS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149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749800"/>
              </p:ext>
            </p:extLst>
          </p:nvPr>
        </p:nvGraphicFramePr>
        <p:xfrm>
          <a:off x="551385" y="1196752"/>
          <a:ext cx="1108923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199"/>
                <a:gridCol w="9289033"/>
              </a:tblGrid>
              <a:tr h="5037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TRANSFERENCIAS RECEBIDAS PARA </a:t>
                      </a:r>
                      <a:r>
                        <a:rPr lang="pt-BR" sz="18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APORTES</a:t>
                      </a:r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DE RECURSOS </a:t>
                      </a:r>
                      <a:r>
                        <a:rPr lang="pt-BR" sz="18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</a:t>
                      </a:r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 RPPS – INTRA OFSS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384696"/>
              </p:ext>
            </p:extLst>
          </p:nvPr>
        </p:nvGraphicFramePr>
        <p:xfrm>
          <a:off x="551385" y="3789040"/>
          <a:ext cx="11089232" cy="20145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7"/>
                <a:gridCol w="9217025"/>
              </a:tblGrid>
              <a:tr h="4858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4.5.1.3.2.02.00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PLANO PREVIDENCIÁRIO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4888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4.5.1.3.2.02.01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RECURSOS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COBERTURA DE DÉFICIT FINANCEIRO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4.5.1.3.2.02.02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RECURSOS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COBERTURA DE DÉFICIT ATUARIAL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38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4.5.1.3.2.02.03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TRANSFERÊNCIA DE BENS IMÓVEIS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38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4.5.1.3.2.02.99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OUTROS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APORTES PARA O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008185"/>
              </p:ext>
            </p:extLst>
          </p:nvPr>
        </p:nvGraphicFramePr>
        <p:xfrm>
          <a:off x="551385" y="2060848"/>
          <a:ext cx="11089232" cy="1366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199"/>
                <a:gridCol w="9289033"/>
              </a:tblGrid>
              <a:tr h="4316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4.5.1.3.2.01.00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PLANO FINANCEIRO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96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4.5.1.3.2.01.01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RECURSOS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COBERTURA DE INSUFICIÊNCIAS FINANCEIRAS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77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4.5.1.3.2.01.02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RECURSOS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 FORMAÇÃO DE RESERVA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77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4.5.1.3.2.01.99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OUTROS </a:t>
                      </a:r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APORTES PARA O RPPS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51385" y="456853"/>
            <a:ext cx="11089232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VPA de Aportes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68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707778"/>
              </p:ext>
            </p:extLst>
          </p:nvPr>
        </p:nvGraphicFramePr>
        <p:xfrm>
          <a:off x="551385" y="1600205"/>
          <a:ext cx="11089232" cy="25828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8400"/>
                <a:gridCol w="8220832"/>
              </a:tblGrid>
              <a:tr h="37798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4.9.9.1.0.00.00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COMPENSAÇÃO FINANCEIRA ENTRE RGPS/RPPS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397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4.9.9.1.2.00.00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COMPENSAÇÃO FINANCEIRA ENTRE RGPS/RPPS - INTRA OFSS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669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4.9.9.1.3.00.00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COMPENSAÇÃO FINANCEIRA ENTRE RGPS/RPPS - INTER OFSS - UNIÃO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669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4.9.9.1.4.00.00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COMPENSAÇÃO FINANCEIRA ENTRE RGPS/RPPS - INTER OFSS - ESTADO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669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4.9.9.1.5.00.00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COMPENSAÇÃO FINANCEIRA ENTRE RGPS/RPPS - INTER OFSS - MUNICÍPIO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053897"/>
              </p:ext>
            </p:extLst>
          </p:nvPr>
        </p:nvGraphicFramePr>
        <p:xfrm>
          <a:off x="551385" y="4365104"/>
          <a:ext cx="11089232" cy="21084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8400"/>
                <a:gridCol w="8220832"/>
              </a:tblGrid>
              <a:tr h="3149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4.9.9.2.0.00.00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COMPENSAÇÃO FINANCEIRA ENTRE REGIMES PRÓPRIOS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668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4.9.9.2.3.00.00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COMPENSAÇÃO FINANCEIRA ENTRE REGIMES PRÓPRIOS - INTER OFSS - UNIÃO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27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4.9.9.2.4.00.00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COMPENSAÇÃO FINANCEIRA ENTRE REGIMES PRÓPRIOS - INTER OFSS - ESTADO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780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4.9.9.2.5.00.00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COMPENSAÇÃO FINANCEIRA ENTRE REGIMES PRÓPRIOS - INTER OFSS - MUNICÍPIO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51385" y="548680"/>
            <a:ext cx="11089232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VPA de Compensação Previdenciária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1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43933" y="26989"/>
            <a:ext cx="12048067" cy="95408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r>
              <a:rPr lang="pt-BR" dirty="0"/>
              <a:t>Despesas Administrativas ou Taxa de Administração </a:t>
            </a:r>
          </a:p>
          <a:p>
            <a:r>
              <a:rPr lang="pt-BR" dirty="0"/>
              <a:t>Base de Cálculo e Limite</a:t>
            </a:r>
          </a:p>
        </p:txBody>
      </p:sp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143934" y="1772816"/>
            <a:ext cx="11713633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As despesas administrativas do RPPS podem ser custeadas com os recursos previdenciários, observando o limite de até 2% incidentes sobre o total das folhas de pagamentos de todos os segurados e beneficiários do RPPS (servidores, aposentados e pensionistas), relativas ao exercício anterior.</a:t>
            </a:r>
          </a:p>
        </p:txBody>
      </p:sp>
      <p:sp>
        <p:nvSpPr>
          <p:cNvPr id="7" name="Retângulo 6"/>
          <p:cNvSpPr>
            <a:spLocks noChangeArrowheads="1"/>
          </p:cNvSpPr>
          <p:nvPr/>
        </p:nvSpPr>
        <p:spPr bwMode="auto">
          <a:xfrm>
            <a:off x="143934" y="4005064"/>
            <a:ext cx="11713633" cy="960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Lei do ente federativo poderá fixar Taxa de Administração para a cobertura das despesas administrativas do RPPS, desde que observados o limite e a base de cálculo.</a:t>
            </a:r>
          </a:p>
        </p:txBody>
      </p:sp>
    </p:spTree>
    <p:extLst>
      <p:ext uri="{BB962C8B-B14F-4D97-AF65-F5344CB8AC3E}">
        <p14:creationId xmlns:p14="http://schemas.microsoft.com/office/powerpoint/2010/main" val="105006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43934" y="1484784"/>
            <a:ext cx="11808884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BR" altLang="pt-BR" sz="20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Exemplo: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BR" altLang="pt-BR" sz="2000" b="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Folhas de pagamentos relativas ao exercício de </a:t>
            </a: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2015: </a:t>
            </a:r>
            <a:endParaRPr lang="pt-BR" altLang="pt-BR" sz="2000" b="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marL="342900" indent="-342900"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servidores </a:t>
            </a:r>
            <a:r>
              <a:rPr lang="pt-BR" altLang="pt-BR" sz="2000" b="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= $ </a:t>
            </a: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10.000.000,00</a:t>
            </a:r>
            <a:r>
              <a:rPr lang="pt-BR" altLang="pt-BR" sz="2000" b="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;  aposentados e pensionistas = $ </a:t>
            </a: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6.000.000,00</a:t>
            </a:r>
            <a:r>
              <a:rPr lang="pt-BR" altLang="pt-BR" sz="2000" b="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</a:t>
            </a:r>
          </a:p>
        </p:txBody>
      </p:sp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1494367" y="4757738"/>
            <a:ext cx="234711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($ 10.000.000,00 </a:t>
            </a:r>
            <a:endParaRPr lang="pt-BR" altLang="pt-BR" sz="2000" b="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3935760" y="4757738"/>
            <a:ext cx="4571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+ </a:t>
            </a:r>
            <a:endParaRPr lang="pt-BR" altLang="pt-BR" sz="2000" b="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4559300" y="4757738"/>
            <a:ext cx="18726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$ 6.000.000,00) </a:t>
            </a:r>
            <a:endParaRPr lang="pt-BR" altLang="pt-BR" sz="2000" b="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6456040" y="4757738"/>
            <a:ext cx="50526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x </a:t>
            </a:r>
            <a:endParaRPr lang="pt-BR" altLang="pt-BR" sz="2000" b="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7048500" y="4757738"/>
            <a:ext cx="6543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2% </a:t>
            </a:r>
            <a:endParaRPr lang="pt-BR" altLang="pt-BR" sz="2000" b="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7588251" y="4757738"/>
            <a:ext cx="3722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altLang="pt-BR" sz="1800" b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=</a:t>
            </a:r>
            <a:endParaRPr lang="pt-BR" altLang="pt-BR" sz="1800" b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7916334" y="4757738"/>
            <a:ext cx="16594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$ 320.000,00 </a:t>
            </a:r>
            <a:endParaRPr lang="pt-BR" altLang="pt-BR" sz="2000" b="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43934" y="5348289"/>
            <a:ext cx="11916833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marL="342900" indent="-342900" algn="just" eaLnBrk="1" hangingPunct="1">
              <a:lnSpc>
                <a:spcPct val="150000"/>
              </a:lnSpc>
              <a:buFont typeface="Arial" charset="0"/>
              <a:buChar char="•"/>
            </a:pPr>
            <a:r>
              <a:rPr lang="pt-BR" altLang="pt-BR" sz="2000" b="0" dirty="0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Os eventuais excessos de gastos com as despesas administrativas do RPPS devem ser suportados pelo tesouro do ente federativo.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0" y="-26988"/>
            <a:ext cx="12192000" cy="9540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r>
              <a:rPr lang="pt-BR" dirty="0"/>
              <a:t>Despesas Administrativas ou Taxa de Administração </a:t>
            </a:r>
          </a:p>
          <a:p>
            <a:r>
              <a:rPr lang="pt-BR" dirty="0"/>
              <a:t>Base de Cálculo e Limite</a:t>
            </a:r>
          </a:p>
        </p:txBody>
      </p:sp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143934" y="3565525"/>
            <a:ext cx="11808884" cy="960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Cálculo do valor da Taxa de Administração para o exercício de 2016, considerando que a lei do ente federativo a fixou em 2%:</a:t>
            </a:r>
          </a:p>
        </p:txBody>
      </p:sp>
    </p:spTree>
    <p:extLst>
      <p:ext uri="{BB962C8B-B14F-4D97-AF65-F5344CB8AC3E}">
        <p14:creationId xmlns:p14="http://schemas.microsoft.com/office/powerpoint/2010/main" val="3328434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3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auto">
          <a:xfrm>
            <a:off x="143934" y="1477963"/>
            <a:ext cx="11808884" cy="960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É admitido a constituição de reserva com eventuais sobras de recursos da Taxa de Administração em cada exercício, cujos valores terão a mesma destinação. 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479376" y="312837"/>
            <a:ext cx="10991851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r>
              <a:rPr lang="pt-BR" dirty="0"/>
              <a:t>Taxa de Administração </a:t>
            </a:r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auto">
          <a:xfrm>
            <a:off x="143934" y="3068960"/>
            <a:ext cx="11808884" cy="960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Os recursos da Taxa de Administração poderão ser utilizados para a aquisição ou construção de imóvel para uso próprio da unidade gestora. </a:t>
            </a:r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auto">
          <a:xfrm>
            <a:off x="143934" y="4599296"/>
            <a:ext cx="11808884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É comum existência de autarquias que executam a gestão de previdência e saúde. Nestes casos, as despesas terão de ser rateadas proporcionalmente  a cada atividade. E ainda sendo o imóvel de instalação das unidades gestoras de propriedade do RPPS, este deverá ser remunerado.</a:t>
            </a:r>
          </a:p>
        </p:txBody>
      </p:sp>
    </p:spTree>
    <p:extLst>
      <p:ext uri="{BB962C8B-B14F-4D97-AF65-F5344CB8AC3E}">
        <p14:creationId xmlns:p14="http://schemas.microsoft.com/office/powerpoint/2010/main" val="190366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17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auto">
          <a:xfrm>
            <a:off x="143934" y="1052736"/>
            <a:ext cx="11808884" cy="1421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Excepcionalmente, também, se admite a reforma de bens imóveis destinados a investimentos com os recursos da Taxa de Administração, desde que seja garantido o retorno dos valores, a partir de análise da viabilidade econômico-financeira do empreendimento. 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814918" y="115889"/>
            <a:ext cx="10993967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r>
              <a:rPr lang="pt-BR" dirty="0"/>
              <a:t>Taxa de Administração 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43934" y="2708920"/>
            <a:ext cx="11808884" cy="960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Por decisão administrativa, eventuais sobras de recursos da Taxa de Administração poderão ser realocadas à finalidade previdenciária.</a:t>
            </a:r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3934" y="3933056"/>
            <a:ext cx="11808884" cy="960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altLang="pt-BR" sz="2000" b="0" dirty="0" smtClean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Os recursos da Taxa de Administração, bem como quaisquer ativos de uso da unidade gestora, não comporão a avaliação atuarial.</a:t>
            </a:r>
          </a:p>
        </p:txBody>
      </p:sp>
    </p:spTree>
    <p:extLst>
      <p:ext uri="{BB962C8B-B14F-4D97-AF65-F5344CB8AC3E}">
        <p14:creationId xmlns:p14="http://schemas.microsoft.com/office/powerpoint/2010/main" val="193614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/>
          <p:cNvSpPr txBox="1"/>
          <p:nvPr/>
        </p:nvSpPr>
        <p:spPr>
          <a:xfrm>
            <a:off x="814918" y="115889"/>
            <a:ext cx="10993967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pt-BR"/>
            </a:defPPr>
            <a:lvl1pPr algn="ctr">
              <a:defRPr sz="2800" i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r>
              <a:rPr lang="pt-BR" dirty="0"/>
              <a:t>Taxa de Administração </a:t>
            </a:r>
          </a:p>
        </p:txBody>
      </p:sp>
      <p:sp>
        <p:nvSpPr>
          <p:cNvPr id="4" name="Texto explicativo em forma de nuvem 3"/>
          <p:cNvSpPr/>
          <p:nvPr/>
        </p:nvSpPr>
        <p:spPr>
          <a:xfrm>
            <a:off x="5159896" y="803471"/>
            <a:ext cx="5976664" cy="3129585"/>
          </a:xfrm>
          <a:prstGeom prst="cloudCallou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t-BR" sz="1600" dirty="0" smtClean="0">
              <a:solidFill>
                <a:srgbClr val="00B050"/>
              </a:solidFill>
            </a:endParaRPr>
          </a:p>
          <a:p>
            <a:pPr lvl="0" algn="ctr"/>
            <a:r>
              <a:rPr lang="pt-B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É permitido a construção de imóvel em terreno integrante do fundo de previdência?</a:t>
            </a:r>
            <a:endParaRPr lang="pt-BR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luxograma: Armazenamento de acesso sequencial 1"/>
          <p:cNvSpPr/>
          <p:nvPr/>
        </p:nvSpPr>
        <p:spPr>
          <a:xfrm>
            <a:off x="0" y="2204864"/>
            <a:ext cx="5159896" cy="4653136"/>
          </a:xfrm>
          <a:prstGeom prst="flowChartMagnetic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bg2">
                    <a:lumMod val="25000"/>
                  </a:schemeClr>
                </a:solidFill>
              </a:rPr>
              <a:t>R.: </a:t>
            </a:r>
            <a:r>
              <a:rPr lang="pt-BR" sz="2400" dirty="0" smtClean="0">
                <a:solidFill>
                  <a:schemeClr val="bg2">
                    <a:lumMod val="25000"/>
                  </a:schemeClr>
                </a:solidFill>
              </a:rPr>
              <a:t>Como a </a:t>
            </a:r>
            <a:r>
              <a:rPr lang="pt-BR" sz="2400" dirty="0">
                <a:solidFill>
                  <a:schemeClr val="bg2">
                    <a:lumMod val="25000"/>
                  </a:schemeClr>
                </a:solidFill>
              </a:rPr>
              <a:t>norma é omissa quanto a construção de imóvel em terreno com finalidade previdenciária, </a:t>
            </a:r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</a:t>
            </a:r>
            <a:r>
              <a:rPr lang="pt-BR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400" dirty="0">
                <a:solidFill>
                  <a:schemeClr val="bg2">
                    <a:lumMod val="25000"/>
                  </a:schemeClr>
                </a:solidFill>
              </a:rPr>
              <a:t>é possível, considerando que o gestor público somente pode fazer o que a norma determina ou autoriza.</a:t>
            </a:r>
          </a:p>
        </p:txBody>
      </p:sp>
    </p:spTree>
    <p:extLst>
      <p:ext uri="{BB962C8B-B14F-4D97-AF65-F5344CB8AC3E}">
        <p14:creationId xmlns:p14="http://schemas.microsoft.com/office/powerpoint/2010/main" val="156554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7368" y="44624"/>
            <a:ext cx="11449272" cy="562074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pt-BR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AGRADECEMOS PELA ATENÇÃO DISPENSADA</a:t>
            </a:r>
            <a:endParaRPr lang="pt-BR"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5360" y="764703"/>
            <a:ext cx="11521280" cy="3600401"/>
          </a:xfrm>
          <a:solidFill>
            <a:schemeClr val="bg1"/>
          </a:solidFill>
          <a:effectLst>
            <a:glow rad="63500">
              <a:schemeClr val="accent2">
                <a:satMod val="175000"/>
                <a:alpha val="40000"/>
              </a:schemeClr>
            </a:glow>
            <a:reflection blurRad="6350" stA="50000" endA="300" endPos="55500" dist="101600" dir="5400000" sy="-100000" algn="bl" rotWithShape="0"/>
          </a:effectLst>
        </p:spPr>
        <p:txBody>
          <a:bodyPr rtlCol="0">
            <a:noAutofit/>
          </a:bodyPr>
          <a:lstStyle/>
          <a:p>
            <a:pPr algn="ctr"/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Coordenação Geral </a:t>
            </a: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de Normas de Contabilidade Aplicadas à Federação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chemeClr val="tx2">
                  <a:lumMod val="75000"/>
                </a:schemeClr>
              </a:buClr>
              <a:defRPr/>
            </a:pP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Subsecretaria de Contabilidade Pública</a:t>
            </a:r>
          </a:p>
          <a:p>
            <a:pPr algn="ctr">
              <a:buClr>
                <a:schemeClr val="tx2">
                  <a:lumMod val="75000"/>
                </a:schemeClr>
              </a:buClr>
              <a:defRPr/>
            </a:pPr>
            <a:endParaRPr lang="pt-B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chemeClr val="tx2">
                  <a:lumMod val="75000"/>
                </a:schemeClr>
              </a:buClr>
              <a:defRPr/>
            </a:pP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Otoni Gonçalves Guimarães</a:t>
            </a:r>
          </a:p>
          <a:p>
            <a:pPr algn="ctr">
              <a:buClr>
                <a:schemeClr val="tx2">
                  <a:lumMod val="75000"/>
                </a:schemeClr>
              </a:buClr>
              <a:defRPr/>
            </a:pPr>
            <a:r>
              <a:rPr lang="pt-BR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AO DISPOR</a:t>
            </a:r>
          </a:p>
          <a:p>
            <a:pPr algn="ctr">
              <a:buClr>
                <a:schemeClr val="tx2">
                  <a:lumMod val="75000"/>
                </a:schemeClr>
              </a:buClr>
              <a:defRPr/>
            </a:pPr>
            <a:r>
              <a:rPr lang="pt-BR" sz="2000" b="1" dirty="0" smtClean="0">
                <a:latin typeface="Times New Roman" pitchFamily="18" charset="0"/>
                <a:cs typeface="Times New Roman" pitchFamily="18" charset="0"/>
                <a:hlinkClick r:id="rId3"/>
              </a:rPr>
              <a:t>otoni.guimaraes@previdencia.gov.br</a:t>
            </a:r>
            <a:endParaRPr lang="pt-B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chemeClr val="tx2">
                  <a:lumMod val="75000"/>
                </a:schemeClr>
              </a:buClr>
              <a:defRPr/>
            </a:pPr>
            <a:r>
              <a:rPr lang="pt-BR" sz="2000" b="1" dirty="0" smtClean="0">
                <a:latin typeface="Times New Roman" pitchFamily="18" charset="0"/>
                <a:cs typeface="Times New Roman" pitchFamily="18" charset="0"/>
                <a:hlinkClick r:id="rId4"/>
              </a:rPr>
              <a:t>otonig@globo.com</a:t>
            </a:r>
            <a:endParaRPr lang="pt-B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chemeClr val="tx2">
                  <a:lumMod val="75000"/>
                </a:schemeClr>
              </a:buClr>
              <a:defRPr/>
            </a:pP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(61)2021-5984/99975-5980/99184-1714</a:t>
            </a:r>
            <a:endParaRPr lang="pt-B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3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tângulo 2"/>
          <p:cNvSpPr>
            <a:spLocks noChangeArrowheads="1"/>
          </p:cNvSpPr>
          <p:nvPr/>
        </p:nvSpPr>
        <p:spPr bwMode="auto">
          <a:xfrm>
            <a:off x="143934" y="1412776"/>
            <a:ext cx="11904133" cy="280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Decreto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motivou </a:t>
            </a:r>
            <a:r>
              <a:rPr lang="pt-BR" altLang="pt-BR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Secretaria do Tesouro Nacional – STN como órgão central do sistema de contabilidade federal a instituir o MCASP  - Manual das Contas Aplicado ao Setor Público e o PCASP – Plano de Contas Aplicado ao Setor Público, por meio da Portaria STN 634/2013, dispondo sobre as regras gerais acerca das diretrizes, normas e procedimentos contábeis aplicáveis aos entes da Federação, com vistas à consolidação das contas públicas da União, dos Estados, do Distrito Federal e dos Municípios, sob a mesma base conceitual, atendo como referencial os Grupos Técnicos GTREL, GTCON e GTSIS.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35001" y="404813"/>
            <a:ext cx="106553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 Contabilidade </a:t>
            </a:r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Pública e a Normas Contábeis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19336" y="5666641"/>
            <a:ext cx="11425767" cy="4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20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Os RPPS como entidades públicas também se encontram inseridos neste contexto.</a:t>
            </a:r>
          </a:p>
        </p:txBody>
      </p:sp>
      <p:sp>
        <p:nvSpPr>
          <p:cNvPr id="2" name="Retângulo 1"/>
          <p:cNvSpPr/>
          <p:nvPr/>
        </p:nvSpPr>
        <p:spPr>
          <a:xfrm>
            <a:off x="143933" y="4433337"/>
            <a:ext cx="1190413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Departamento dos Regimes de Previdência no Serviço Público – DRPSP, </a:t>
            </a:r>
            <a:r>
              <a:rPr lang="pt-BR" altLang="pt-BR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é membro efetivo dos citados grupos técnicos.</a:t>
            </a:r>
            <a:endParaRPr lang="pt-BR" altLang="pt-BR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42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/>
      <p:bldP spid="6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242" name="Rectangle 2"/>
          <p:cNvSpPr>
            <a:spLocks noChangeArrowheads="1"/>
          </p:cNvSpPr>
          <p:nvPr/>
        </p:nvSpPr>
        <p:spPr bwMode="auto">
          <a:xfrm>
            <a:off x="1102785" y="188913"/>
            <a:ext cx="9916583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28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Plano de Contas</a:t>
            </a:r>
            <a:endParaRPr lang="pt-BR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pic>
        <p:nvPicPr>
          <p:cNvPr id="6146" name="Picture 2" descr="Resultado de imagem para plano de contas figur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12192000" cy="602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80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242" name="Rectangle 2"/>
          <p:cNvSpPr>
            <a:spLocks noChangeArrowheads="1"/>
          </p:cNvSpPr>
          <p:nvPr/>
        </p:nvSpPr>
        <p:spPr bwMode="auto">
          <a:xfrm>
            <a:off x="1102785" y="188913"/>
            <a:ext cx="9916583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/>
            <a:r>
              <a:rPr lang="pt-BR" sz="32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Plano de Contas</a:t>
            </a:r>
            <a:endParaRPr lang="pt-BR" sz="32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839416" y="2132856"/>
            <a:ext cx="10441160" cy="267765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Plano de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Contas, Elenco ou Relação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Contas,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é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representado pelo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conjunto de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contas contábeis,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previamente estabelecido, que norteia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os registros dos atos  me fatos inerentes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à entidade, além de servir de parâmetro para a elaboração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dos demonstrativos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contábeis.</a:t>
            </a:r>
          </a:p>
        </p:txBody>
      </p:sp>
    </p:spTree>
    <p:extLst>
      <p:ext uri="{BB962C8B-B14F-4D97-AF65-F5344CB8AC3E}">
        <p14:creationId xmlns:p14="http://schemas.microsoft.com/office/powerpoint/2010/main" val="132213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TN Documento" ma:contentTypeID="0x010100074FEDCAA1540F4BA0F0316E3C4A784B0092FFBD8CB8CD9C48AC5B705EE16DB600" ma:contentTypeVersion="36" ma:contentTypeDescription="" ma:contentTypeScope="" ma:versionID="b2340f526e45dda0f23b78efe957f6c2">
  <xsd:schema xmlns:xsd="http://www.w3.org/2001/XMLSchema" xmlns:xs="http://www.w3.org/2001/XMLSchema" xmlns:p="http://schemas.microsoft.com/office/2006/metadata/properties" xmlns:ns1="http://schemas.microsoft.com/sharepoint/v3" xmlns:ns2="0a7000d6-02c1-4ac2-87ff-427c8bde8f4d" targetNamespace="http://schemas.microsoft.com/office/2006/metadata/properties" ma:root="true" ma:fieldsID="9bb3ffbdbd7c854fdfcb3918e66c6b42" ns1:_="" ns2:_="">
    <xsd:import namespace="http://schemas.microsoft.com/sharepoint/v3"/>
    <xsd:import namespace="0a7000d6-02c1-4ac2-87ff-427c8bde8f4d"/>
    <xsd:element name="properties">
      <xsd:complexType>
        <xsd:sequence>
          <xsd:element name="documentManagement">
            <xsd:complexType>
              <xsd:all>
                <xsd:element ref="ns2:STNCategoriaLookup"/>
                <xsd:element ref="ns2:STNSubcategoriaLookup"/>
                <xsd:element ref="ns2:DestaqueNoticia" minOccurs="0"/>
                <xsd:element ref="ns2:Descricao"/>
                <xsd:element ref="ns1:PublishingPageContent" minOccurs="0"/>
                <xsd:element ref="ns2:PalavraChaveNoticia"/>
                <xsd:element ref="ns2:STNAreaLooku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PageContent" ma:index="6" nillable="true" ma:displayName="Conteúdo da Página" ma:description="Conteúdo da Página é uma coluna de site criada pelo recurso de Publicação. Ela é usada no Tipo de Conteúdo de Página de Artigo como o conteúdo da página." ma:internalName="PublishingPageContent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000d6-02c1-4ac2-87ff-427c8bde8f4d" elementFormDefault="qualified">
    <xsd:import namespace="http://schemas.microsoft.com/office/2006/documentManagement/types"/>
    <xsd:import namespace="http://schemas.microsoft.com/office/infopath/2007/PartnerControls"/>
    <xsd:element name="STNCategoriaLookup" ma:index="2" ma:displayName="Categoria" ma:indexed="true" ma:list="{c5af44d2-4f95-4f02-8ad8-aacff1283beb}" ma:internalName="STNCategoriaLookup" ma:readOnly="false" ma:showField="Title" ma:web="0a7000d6-02c1-4ac2-87ff-427c8bde8f4d">
      <xsd:simpleType>
        <xsd:restriction base="dms:Lookup"/>
      </xsd:simpleType>
    </xsd:element>
    <xsd:element name="STNSubcategoriaLookup" ma:index="3" ma:displayName="Subcategoria" ma:indexed="true" ma:list="{192d909d-be75-44df-8561-8bf4dd6a77ae}" ma:internalName="STNSubcategoriaLookup" ma:readOnly="false" ma:showField="Title" ma:web="0a7000d6-02c1-4ac2-87ff-427c8bde8f4d">
      <xsd:simpleType>
        <xsd:restriction base="dms:Lookup"/>
      </xsd:simpleType>
    </xsd:element>
    <xsd:element name="DestaqueNoticia" ma:index="4" nillable="true" ma:displayName="Destaque" ma:default="0" ma:internalName="DestaqueNoticia">
      <xsd:simpleType>
        <xsd:restriction base="dms:Boolean"/>
      </xsd:simpleType>
    </xsd:element>
    <xsd:element name="Descricao" ma:index="5" ma:displayName="Resumo" ma:internalName="Descricao">
      <xsd:simpleType>
        <xsd:restriction base="dms:Text">
          <xsd:maxLength value="140"/>
        </xsd:restriction>
      </xsd:simpleType>
    </xsd:element>
    <xsd:element name="PalavraChaveNoticia" ma:index="13" ma:displayName="Palavras Chave" ma:list="03b14767-2059-4965-a763-74535623b0e3" ma:internalName="PalavraChaveNoticia" ma:readOnly="false" ma:showField="Title" ma:web="0a7000d6-02c1-4ac2-87ff-427c8bde8f4d">
      <xsd:simpleType>
        <xsd:restriction base="dms:Unknown"/>
      </xsd:simpleType>
    </xsd:element>
    <xsd:element name="STNAreaLookup" ma:index="14" nillable="true" ma:displayName="Áreas Vinculadas" ma:list="0e13c9bc-cab2-47a2-bab5-17b30044fcdc" ma:internalName="STNAreaLookup0" ma:showField="Title" ma:web="0a7000d6-02c1-4ac2-87ff-427c8bde8f4d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Tipo de Conteúdo"/>
        <xsd:element ref="dc:title" minOccurs="0" maxOccurs="1" ma:index="1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cao xmlns="0a7000d6-02c1-4ac2-87ff-427c8bde8f4d">Modelo de Apresentação Power Point STN 2016</Descricao>
    <PublishingPageContent xmlns="http://schemas.microsoft.com/sharepoint/v3" xsi:nil="true"/>
    <DestaqueNoticia xmlns="0a7000d6-02c1-4ac2-87ff-427c8bde8f4d">false</DestaqueNoticia>
    <STNCategoriaLookup xmlns="0a7000d6-02c1-4ac2-87ff-427c8bde8f4d">49</STNCategoriaLookup>
    <PalavraChaveNoticia xmlns="0a7000d6-02c1-4ac2-87ff-427c8bde8f4d">586;#Modelo;#585;#Apresentação;#955;#PowerPoint;#992;#2016</PalavraChaveNoticia>
    <STNSubcategoriaLookup xmlns="0a7000d6-02c1-4ac2-87ff-427c8bde8f4d">65</STNSubcategoriaLookup>
    <STNAreaLookup xmlns="0a7000d6-02c1-4ac2-87ff-427c8bde8f4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EFCC94-BF75-484B-BB1D-1AFA80D90F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a7000d6-02c1-4ac2-87ff-427c8bde8f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139C00-B676-4588-B5BE-73D246869391}">
  <ds:schemaRefs>
    <ds:schemaRef ds:uri="http://purl.org/dc/dcmitype/"/>
    <ds:schemaRef ds:uri="http://purl.org/dc/elements/1.1/"/>
    <ds:schemaRef ds:uri="http://schemas.microsoft.com/sharepoint/v3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0a7000d6-02c1-4ac2-87ff-427c8bde8f4d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195754A-A357-4D83-80E2-A57E709E1E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3488</TotalTime>
  <Words>5763</Words>
  <Application>Microsoft Office PowerPoint</Application>
  <PresentationFormat>Widescreen</PresentationFormat>
  <Paragraphs>882</Paragraphs>
  <Slides>68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68</vt:i4>
      </vt:variant>
    </vt:vector>
  </HeadingPairs>
  <TitlesOfParts>
    <vt:vector size="75" baseType="lpstr">
      <vt:lpstr>Arial</vt:lpstr>
      <vt:lpstr>Calibri</vt:lpstr>
      <vt:lpstr>Calibri Light</vt:lpstr>
      <vt:lpstr>Garamond</vt:lpstr>
      <vt:lpstr>Times New Roman</vt:lpstr>
      <vt:lpstr>Wingdings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AGRADECEMOS PELA ATENÇÃO DISPENSADA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Apresentação Power Point STN 2016</dc:title>
  <dc:creator>STN</dc:creator>
  <cp:lastModifiedBy>Otoni</cp:lastModifiedBy>
  <cp:revision>263</cp:revision>
  <cp:lastPrinted>2016-05-30T14:54:25Z</cp:lastPrinted>
  <dcterms:created xsi:type="dcterms:W3CDTF">2014-03-31T18:30:38Z</dcterms:created>
  <dcterms:modified xsi:type="dcterms:W3CDTF">2016-06-15T23:31:25Z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0x010100074FEDCAA1540F4BA0F0316E3C4A784B0092FFBD8CB8CD9C48AC5B705EE16DB600</vt:lpwstr>
  </property>
</Properties>
</file>